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65"/>
  </p:notesMasterIdLst>
  <p:sldIdLst>
    <p:sldId id="280" r:id="rId2"/>
    <p:sldId id="279" r:id="rId3"/>
    <p:sldId id="299" r:id="rId4"/>
    <p:sldId id="261" r:id="rId5"/>
    <p:sldId id="259" r:id="rId6"/>
    <p:sldId id="263" r:id="rId7"/>
    <p:sldId id="314" r:id="rId8"/>
    <p:sldId id="315" r:id="rId9"/>
    <p:sldId id="316" r:id="rId10"/>
    <p:sldId id="291" r:id="rId11"/>
    <p:sldId id="292" r:id="rId12"/>
    <p:sldId id="325" r:id="rId13"/>
    <p:sldId id="260" r:id="rId14"/>
    <p:sldId id="288" r:id="rId15"/>
    <p:sldId id="289" r:id="rId16"/>
    <p:sldId id="298" r:id="rId17"/>
    <p:sldId id="296" r:id="rId18"/>
    <p:sldId id="297" r:id="rId19"/>
    <p:sldId id="274" r:id="rId20"/>
    <p:sldId id="285" r:id="rId21"/>
    <p:sldId id="286" r:id="rId22"/>
    <p:sldId id="257" r:id="rId23"/>
    <p:sldId id="295" r:id="rId24"/>
    <p:sldId id="275" r:id="rId25"/>
    <p:sldId id="324" r:id="rId26"/>
    <p:sldId id="293" r:id="rId27"/>
    <p:sldId id="294" r:id="rId28"/>
    <p:sldId id="262" r:id="rId29"/>
    <p:sldId id="278" r:id="rId30"/>
    <p:sldId id="320" r:id="rId31"/>
    <p:sldId id="268" r:id="rId32"/>
    <p:sldId id="281" r:id="rId33"/>
    <p:sldId id="311" r:id="rId34"/>
    <p:sldId id="312" r:id="rId35"/>
    <p:sldId id="313" r:id="rId36"/>
    <p:sldId id="265" r:id="rId37"/>
    <p:sldId id="284" r:id="rId38"/>
    <p:sldId id="301" r:id="rId39"/>
    <p:sldId id="302" r:id="rId40"/>
    <p:sldId id="303" r:id="rId41"/>
    <p:sldId id="306" r:id="rId42"/>
    <p:sldId id="305" r:id="rId43"/>
    <p:sldId id="307" r:id="rId44"/>
    <p:sldId id="267" r:id="rId45"/>
    <p:sldId id="271" r:id="rId46"/>
    <p:sldId id="327" r:id="rId47"/>
    <p:sldId id="328" r:id="rId48"/>
    <p:sldId id="322" r:id="rId49"/>
    <p:sldId id="283" r:id="rId50"/>
    <p:sldId id="329" r:id="rId51"/>
    <p:sldId id="282" r:id="rId52"/>
    <p:sldId id="309" r:id="rId53"/>
    <p:sldId id="308" r:id="rId54"/>
    <p:sldId id="310" r:id="rId55"/>
    <p:sldId id="272" r:id="rId56"/>
    <p:sldId id="290" r:id="rId57"/>
    <p:sldId id="273" r:id="rId58"/>
    <p:sldId id="276" r:id="rId59"/>
    <p:sldId id="277" r:id="rId60"/>
    <p:sldId id="287" r:id="rId61"/>
    <p:sldId id="270" r:id="rId62"/>
    <p:sldId id="317" r:id="rId63"/>
    <p:sldId id="326" r:id="rId6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9" autoAdjust="0"/>
    <p:restoredTop sz="79639" autoAdjust="0"/>
  </p:normalViewPr>
  <p:slideViewPr>
    <p:cSldViewPr snapToGrid="0">
      <p:cViewPr varScale="1">
        <p:scale>
          <a:sx n="110" d="100"/>
          <a:sy n="110" d="100"/>
        </p:scale>
        <p:origin x="-2408" y="-96"/>
      </p:cViewPr>
      <p:guideLst>
        <p:guide orient="horz" pos="2160"/>
        <p:guide pos="2880"/>
      </p:guideLst>
    </p:cSldViewPr>
  </p:slideViewPr>
  <p:outlineViewPr>
    <p:cViewPr>
      <p:scale>
        <a:sx n="33" d="100"/>
        <a:sy n="33" d="100"/>
      </p:scale>
      <p:origin x="376" y="1543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notesMaster" Target="notesMasters/notesMaster1.xml"/><Relationship Id="rId66" Type="http://schemas.openxmlformats.org/officeDocument/2006/relationships/printerSettings" Target="printerSettings/printerSettings1.bin"/><Relationship Id="rId67" Type="http://schemas.openxmlformats.org/officeDocument/2006/relationships/presProps" Target="presProps.xml"/><Relationship Id="rId68" Type="http://schemas.openxmlformats.org/officeDocument/2006/relationships/viewProps" Target="viewProps.xml"/><Relationship Id="rId69" Type="http://schemas.openxmlformats.org/officeDocument/2006/relationships/theme" Target="theme/theme1.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jpg>
</file>

<file path=ppt/media/image11.jpg>
</file>

<file path=ppt/media/image12.jpg>
</file>

<file path=ppt/media/image13.jpg>
</file>

<file path=ppt/media/image14.jpg>
</file>

<file path=ppt/media/image15.png>
</file>

<file path=ppt/media/image16.gif>
</file>

<file path=ppt/media/image17.png>
</file>

<file path=ppt/media/image2.jpg>
</file>

<file path=ppt/media/image3.pn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8D5B7F3-D959-414B-84AF-17D0874AD80C}" type="datetimeFigureOut">
              <a:rPr lang="en-US" smtClean="0"/>
              <a:t>10/29/13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81787EF-B061-FF42-B665-4AE81EBD88AF}" type="slidenum">
              <a:rPr lang="en-US" smtClean="0"/>
              <a:t>‹#›</a:t>
            </a:fld>
            <a:endParaRPr lang="en-US"/>
          </a:p>
        </p:txBody>
      </p:sp>
    </p:spTree>
    <p:extLst>
      <p:ext uri="{BB962C8B-B14F-4D97-AF65-F5344CB8AC3E}">
        <p14:creationId xmlns:p14="http://schemas.microsoft.com/office/powerpoint/2010/main" val="377589186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Elixir is a relatively new functional language related to </a:t>
            </a:r>
            <a:r>
              <a:rPr lang="en-US" dirty="0" err="1" smtClean="0"/>
              <a:t>Erlang</a:t>
            </a:r>
            <a:r>
              <a:rPr lang="en-US" dirty="0" smtClean="0"/>
              <a:t> and one that I’d been hearing a number of interesting things about.  So</a:t>
            </a:r>
            <a:r>
              <a:rPr lang="en-US" baseline="0" dirty="0" smtClean="0"/>
              <a:t> when I was thinking about what I could talk about here I decided that I’d use this as an excuse to learn Elixir so I could talk about it.  This is “A Sip of Elixir” the initial impression of the language for someone new to both Elixir and </a:t>
            </a:r>
            <a:r>
              <a:rPr lang="en-US" baseline="0" dirty="0" err="1" smtClean="0"/>
              <a:t>Erlang</a:t>
            </a:r>
            <a:r>
              <a:rPr lang="en-US" baseline="0" dirty="0" smtClean="0"/>
              <a:t>.  Alternate titles include…</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1</a:t>
            </a:fld>
            <a:endParaRPr lang="en-US"/>
          </a:p>
        </p:txBody>
      </p:sp>
    </p:spTree>
    <p:extLst>
      <p:ext uri="{BB962C8B-B14F-4D97-AF65-F5344CB8AC3E}">
        <p14:creationId xmlns:p14="http://schemas.microsoft.com/office/powerpoint/2010/main" val="10855555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kind of a nice way to handle partial application because you</a:t>
            </a:r>
            <a:r>
              <a:rPr lang="en-US" baseline="0" dirty="0" smtClean="0"/>
              <a:t> can fix arbitrary arguments rather than only being able to fix arguments from left to right</a:t>
            </a:r>
          </a:p>
          <a:p>
            <a:endParaRPr lang="en-US" baseline="0" dirty="0" smtClean="0"/>
          </a:p>
          <a:p>
            <a:r>
              <a:rPr lang="en-US" baseline="0" dirty="0" smtClean="0"/>
              <a:t>Note though that omitting the ‘.’ between the function being captured and it’s arguments will NOT produce an error message until the new function is called. And the error message will be most unhelpful</a:t>
            </a:r>
          </a:p>
          <a:p>
            <a:endParaRPr lang="en-US" baseline="0" dirty="0" smtClean="0"/>
          </a:p>
          <a:p>
            <a:r>
              <a:rPr lang="en-US" baseline="0" dirty="0" smtClean="0"/>
              <a:t>This is an example of how quickly the language is moving:  When I started this talk on elixir 0.10.1 there was no capture operator.  (Partial application worked the same).  As of 0.10.3, partial application without the capture operator is now deprecated.  </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12</a:t>
            </a:fld>
            <a:endParaRPr lang="en-US"/>
          </a:p>
        </p:txBody>
      </p:sp>
    </p:spTree>
    <p:extLst>
      <p:ext uri="{BB962C8B-B14F-4D97-AF65-F5344CB8AC3E}">
        <p14:creationId xmlns:p14="http://schemas.microsoft.com/office/powerpoint/2010/main" val="19241439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most people, pattern matching probably means making the right (or</a:t>
            </a:r>
            <a:r>
              <a:rPr lang="en-US" baseline="0" dirty="0" smtClean="0"/>
              <a:t> poor as the case may be) sartorial choices</a:t>
            </a:r>
            <a:endParaRPr lang="en-US" dirty="0" smtClean="0"/>
          </a:p>
          <a:p>
            <a:r>
              <a:rPr lang="en-US" dirty="0" smtClean="0"/>
              <a:t>To</a:t>
            </a:r>
            <a:r>
              <a:rPr lang="en-US" baseline="0" dirty="0" smtClean="0"/>
              <a:t> me, pattern matching is my new favorite </a:t>
            </a:r>
            <a:r>
              <a:rPr lang="en-US" baseline="0" smtClean="0"/>
              <a:t>language feature.</a:t>
            </a:r>
            <a:endParaRPr lang="en-US" dirty="0" smtClean="0"/>
          </a:p>
          <a:p>
            <a:r>
              <a:rPr lang="en-US" dirty="0" smtClean="0"/>
              <a:t>Pattern matching is a form of </a:t>
            </a:r>
            <a:r>
              <a:rPr lang="en-US" dirty="0" err="1" smtClean="0"/>
              <a:t>destructuring</a:t>
            </a:r>
            <a:r>
              <a:rPr lang="en-US" dirty="0" smtClean="0"/>
              <a:t> but with</a:t>
            </a:r>
            <a:r>
              <a:rPr lang="en-US" baseline="0" dirty="0" smtClean="0"/>
              <a:t> uses beyond just binding variables to values.  </a:t>
            </a:r>
          </a:p>
          <a:p>
            <a:endParaRPr lang="en-US" baseline="0" dirty="0" smtClean="0"/>
          </a:p>
          <a:p>
            <a:r>
              <a:rPr lang="en-US" baseline="0" dirty="0" smtClean="0"/>
              <a:t>It’s probably easiest to see how it works and how pervasive it is with some examples.</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13</a:t>
            </a:fld>
            <a:endParaRPr lang="en-US"/>
          </a:p>
        </p:txBody>
      </p:sp>
    </p:spTree>
    <p:extLst>
      <p:ext uri="{BB962C8B-B14F-4D97-AF65-F5344CB8AC3E}">
        <p14:creationId xmlns:p14="http://schemas.microsoft.com/office/powerpoint/2010/main" val="750101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Pattern matching can be</a:t>
            </a:r>
            <a:r>
              <a:rPr lang="en-US" baseline="0" dirty="0" smtClean="0"/>
              <a:t> used for function dispatch</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14</a:t>
            </a:fld>
            <a:endParaRPr lang="en-US"/>
          </a:p>
        </p:txBody>
      </p:sp>
    </p:spTree>
    <p:extLst>
      <p:ext uri="{BB962C8B-B14F-4D97-AF65-F5344CB8AC3E}">
        <p14:creationId xmlns:p14="http://schemas.microsoft.com/office/powerpoint/2010/main" val="25829401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a:t>
            </a:r>
            <a:r>
              <a:rPr lang="en-US" baseline="0" dirty="0" smtClean="0"/>
              <a:t> that you can assign variables as a result of the match</a:t>
            </a:r>
          </a:p>
          <a:p>
            <a:endParaRPr lang="en-US" baseline="0" dirty="0" smtClean="0"/>
          </a:p>
          <a:p>
            <a:endParaRPr lang="en-US" baseline="0" dirty="0" smtClean="0"/>
          </a:p>
          <a:p>
            <a:r>
              <a:rPr lang="en-US" baseline="0" dirty="0" smtClean="0"/>
              <a:t>Pattern matching is a HUGE win for brevity/terseness.  Imagine writing the code to check for a 3 item list starting with 1 and 2 and assign the third item to a variable.</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15</a:t>
            </a:fld>
            <a:endParaRPr lang="en-US"/>
          </a:p>
        </p:txBody>
      </p:sp>
    </p:spTree>
    <p:extLst>
      <p:ext uri="{BB962C8B-B14F-4D97-AF65-F5344CB8AC3E}">
        <p14:creationId xmlns:p14="http://schemas.microsoft.com/office/powerpoint/2010/main" val="31483121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case it’s most like just </a:t>
            </a:r>
            <a:r>
              <a:rPr lang="en-US" dirty="0" err="1" smtClean="0"/>
              <a:t>destructuring</a:t>
            </a:r>
            <a:r>
              <a:rPr lang="en-US" dirty="0" smtClean="0"/>
              <a:t>, however it’s also effectively </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17</a:t>
            </a:fld>
            <a:endParaRPr lang="en-US"/>
          </a:p>
        </p:txBody>
      </p:sp>
    </p:spTree>
    <p:extLst>
      <p:ext uri="{BB962C8B-B14F-4D97-AF65-F5344CB8AC3E}">
        <p14:creationId xmlns:p14="http://schemas.microsoft.com/office/powerpoint/2010/main" val="10767000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Uses and idioms</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19</a:t>
            </a:fld>
            <a:endParaRPr lang="en-US"/>
          </a:p>
        </p:txBody>
      </p:sp>
    </p:spTree>
    <p:extLst>
      <p:ext uri="{BB962C8B-B14F-4D97-AF65-F5344CB8AC3E}">
        <p14:creationId xmlns:p14="http://schemas.microsoft.com/office/powerpoint/2010/main" val="39613953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Pattern matching is great but has limitations.  What if you only wanted to match on negative numbers?</a:t>
            </a:r>
          </a:p>
          <a:p>
            <a:endParaRPr lang="en-US" dirty="0" smtClean="0"/>
          </a:p>
          <a:p>
            <a:r>
              <a:rPr lang="en-US" dirty="0" smtClean="0"/>
              <a:t>Guards allow you to provide additional restrictions on the pattern matches used by function arguments and conditionals</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Pattern</a:t>
            </a:r>
            <a:r>
              <a:rPr lang="en-US" baseline="0" dirty="0" smtClean="0"/>
              <a:t> matching r</a:t>
            </a:r>
            <a:r>
              <a:rPr lang="en-US" dirty="0" smtClean="0"/>
              <a:t>uns through clauses in the order given and stops at the first match.  If the wrong clause is matched you can reorder or use guards</a:t>
            </a:r>
          </a:p>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22</a:t>
            </a:fld>
            <a:endParaRPr lang="en-US"/>
          </a:p>
        </p:txBody>
      </p:sp>
    </p:spTree>
    <p:extLst>
      <p:ext uri="{BB962C8B-B14F-4D97-AF65-F5344CB8AC3E}">
        <p14:creationId xmlns:p14="http://schemas.microsoft.com/office/powerpoint/2010/main" val="27538205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use guards in any of the places where we use pattern matching</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23</a:t>
            </a:fld>
            <a:endParaRPr lang="en-US"/>
          </a:p>
        </p:txBody>
      </p:sp>
    </p:spTree>
    <p:extLst>
      <p:ext uri="{BB962C8B-B14F-4D97-AF65-F5344CB8AC3E}">
        <p14:creationId xmlns:p14="http://schemas.microsoft.com/office/powerpoint/2010/main" val="23693538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Lists and tuples are fine</a:t>
            </a:r>
            <a:r>
              <a:rPr lang="en-US" baseline="0" dirty="0" smtClean="0"/>
              <a:t> for representing data in many cases but sometimes we need more structure to our data structures</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25</a:t>
            </a:fld>
            <a:endParaRPr lang="en-US"/>
          </a:p>
        </p:txBody>
      </p:sp>
    </p:spTree>
    <p:extLst>
      <p:ext uri="{BB962C8B-B14F-4D97-AF65-F5344CB8AC3E}">
        <p14:creationId xmlns:p14="http://schemas.microsoft.com/office/powerpoint/2010/main" val="38362270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Tuples</a:t>
            </a:r>
            <a:r>
              <a:rPr lang="en-US" baseline="0" dirty="0" smtClean="0"/>
              <a:t> and lists can be good enough, but sometimes we need a little more structure in our </a:t>
            </a:r>
            <a:r>
              <a:rPr lang="en-US" baseline="0" smtClean="0"/>
              <a:t>data structures.</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26</a:t>
            </a:fld>
            <a:endParaRPr lang="en-US"/>
          </a:p>
        </p:txBody>
      </p:sp>
    </p:spTree>
    <p:extLst>
      <p:ext uri="{BB962C8B-B14F-4D97-AF65-F5344CB8AC3E}">
        <p14:creationId xmlns:p14="http://schemas.microsoft.com/office/powerpoint/2010/main" val="33548110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the disclaimer:</a:t>
            </a:r>
            <a:r>
              <a:rPr lang="en-US" baseline="0" dirty="0" smtClean="0"/>
              <a:t>  I didn’t know Elixir or </a:t>
            </a:r>
            <a:r>
              <a:rPr lang="en-US" baseline="0" dirty="0" err="1" smtClean="0"/>
              <a:t>Erlang</a:t>
            </a:r>
            <a:r>
              <a:rPr lang="en-US" baseline="0" dirty="0" smtClean="0"/>
              <a:t> at all before I started to prepare for this.  This is definitely not the advice of a seasoned Elixir-</a:t>
            </a:r>
            <a:r>
              <a:rPr lang="en-US" baseline="0" dirty="0" err="1" smtClean="0"/>
              <a:t>ist</a:t>
            </a:r>
            <a:r>
              <a:rPr lang="en-US" baseline="0" dirty="0" smtClean="0"/>
              <a:t> (Elixir-</a:t>
            </a:r>
            <a:r>
              <a:rPr lang="en-US" baseline="0" dirty="0" err="1" smtClean="0"/>
              <a:t>ati</a:t>
            </a:r>
            <a:r>
              <a:rPr lang="en-US" baseline="0" dirty="0" smtClean="0"/>
              <a:t>?  I’m not even sure what they’re called) </a:t>
            </a:r>
          </a:p>
          <a:p>
            <a:r>
              <a:rPr lang="en-US" baseline="0" dirty="0" smtClean="0"/>
              <a:t>Just the perspective of an interested beginner that liked what </a:t>
            </a:r>
            <a:r>
              <a:rPr lang="en-US" baseline="0" smtClean="0"/>
              <a:t>they saw.</a:t>
            </a:r>
            <a:endParaRPr lang="en-US"/>
          </a:p>
        </p:txBody>
      </p:sp>
      <p:sp>
        <p:nvSpPr>
          <p:cNvPr id="4" name="Slide Number Placeholder 3"/>
          <p:cNvSpPr>
            <a:spLocks noGrp="1"/>
          </p:cNvSpPr>
          <p:nvPr>
            <p:ph type="sldNum" sz="quarter" idx="10"/>
          </p:nvPr>
        </p:nvSpPr>
        <p:spPr/>
        <p:txBody>
          <a:bodyPr/>
          <a:lstStyle/>
          <a:p>
            <a:fld id="{481787EF-B061-FF42-B665-4AE81EBD88AF}" type="slidenum">
              <a:rPr lang="en-US" smtClean="0"/>
              <a:t>3</a:t>
            </a:fld>
            <a:endParaRPr lang="en-US"/>
          </a:p>
        </p:txBody>
      </p:sp>
    </p:spTree>
    <p:extLst>
      <p:ext uri="{BB962C8B-B14F-4D97-AF65-F5344CB8AC3E}">
        <p14:creationId xmlns:p14="http://schemas.microsoft.com/office/powerpoint/2010/main" val="22451621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27</a:t>
            </a:fld>
            <a:endParaRPr lang="en-US"/>
          </a:p>
        </p:txBody>
      </p:sp>
    </p:spTree>
    <p:extLst>
      <p:ext uri="{BB962C8B-B14F-4D97-AF65-F5344CB8AC3E}">
        <p14:creationId xmlns:p14="http://schemas.microsoft.com/office/powerpoint/2010/main" val="19257312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28</a:t>
            </a:fld>
            <a:endParaRPr lang="en-US"/>
          </a:p>
        </p:txBody>
      </p:sp>
    </p:spTree>
    <p:extLst>
      <p:ext uri="{BB962C8B-B14F-4D97-AF65-F5344CB8AC3E}">
        <p14:creationId xmlns:p14="http://schemas.microsoft.com/office/powerpoint/2010/main" val="7282071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Access is</a:t>
            </a:r>
            <a:r>
              <a:rPr lang="en-US" baseline="0" dirty="0" smtClean="0"/>
              <a:t> [ ] bracket syntax</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29</a:t>
            </a:fld>
            <a:endParaRPr lang="en-US"/>
          </a:p>
        </p:txBody>
      </p:sp>
    </p:spTree>
    <p:extLst>
      <p:ext uri="{BB962C8B-B14F-4D97-AF65-F5344CB8AC3E}">
        <p14:creationId xmlns:p14="http://schemas.microsoft.com/office/powerpoint/2010/main" val="726206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Feels kind of odd without being</a:t>
            </a:r>
            <a:r>
              <a:rPr lang="en-US" baseline="0" dirty="0" smtClean="0"/>
              <a:t> </a:t>
            </a:r>
            <a:r>
              <a:rPr lang="en-US" baseline="0" dirty="0" err="1" smtClean="0"/>
              <a:t>homoiconic</a:t>
            </a:r>
            <a:r>
              <a:rPr lang="en-US" baseline="0" dirty="0" smtClean="0"/>
              <a:t>.  It’s like all of a sudden a wild abstract syntax tree falls on you from above.</a:t>
            </a:r>
            <a:endParaRPr lang="en-US" dirty="0" smtClean="0"/>
          </a:p>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32</a:t>
            </a:fld>
            <a:endParaRPr lang="en-US"/>
          </a:p>
        </p:txBody>
      </p:sp>
    </p:spTree>
    <p:extLst>
      <p:ext uri="{BB962C8B-B14F-4D97-AF65-F5344CB8AC3E}">
        <p14:creationId xmlns:p14="http://schemas.microsoft.com/office/powerpoint/2010/main" val="31208538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line</a:t>
            </a:r>
            <a:r>
              <a:rPr lang="en-US" baseline="0" dirty="0" smtClean="0"/>
              <a:t> numbers: Variables hygiene only works because Elixir annotates variables with their context. The line number and optionally module name allow elixir to prevent variables expanded from macros to interfere with other local variables with the same name</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33</a:t>
            </a:fld>
            <a:endParaRPr lang="en-US"/>
          </a:p>
        </p:txBody>
      </p:sp>
    </p:spTree>
    <p:extLst>
      <p:ext uri="{BB962C8B-B14F-4D97-AF65-F5344CB8AC3E}">
        <p14:creationId xmlns:p14="http://schemas.microsoft.com/office/powerpoint/2010/main" val="17819060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34</a:t>
            </a:fld>
            <a:endParaRPr lang="en-US"/>
          </a:p>
        </p:txBody>
      </p:sp>
    </p:spTree>
    <p:extLst>
      <p:ext uri="{BB962C8B-B14F-4D97-AF65-F5344CB8AC3E}">
        <p14:creationId xmlns:p14="http://schemas.microsoft.com/office/powerpoint/2010/main" val="4537769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LOOKS AWFUL.  And you’re right.  Fortunately this isn’t the only</a:t>
            </a:r>
            <a:r>
              <a:rPr lang="en-US" baseline="0" dirty="0" smtClean="0"/>
              <a:t> way to make macros.  Quote and unquote functions allow you to turn code into tuples and to leave </a:t>
            </a:r>
            <a:r>
              <a:rPr lang="en-US" baseline="0" smtClean="0"/>
              <a:t>tuples alone</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35</a:t>
            </a:fld>
            <a:endParaRPr lang="en-US"/>
          </a:p>
        </p:txBody>
      </p:sp>
    </p:spTree>
    <p:extLst>
      <p:ext uri="{BB962C8B-B14F-4D97-AF65-F5344CB8AC3E}">
        <p14:creationId xmlns:p14="http://schemas.microsoft.com/office/powerpoint/2010/main" val="4537769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Actors are processes in the VM.</a:t>
            </a:r>
            <a:r>
              <a:rPr lang="en-US" baseline="0" dirty="0" smtClean="0"/>
              <a:t>  Not threads, not system processes.  Actors wait for messages, specifically messages they understand and then perform some task after which they will either wait for another message or terminate.  </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37</a:t>
            </a:fld>
            <a:endParaRPr lang="en-US"/>
          </a:p>
        </p:txBody>
      </p:sp>
    </p:spTree>
    <p:extLst>
      <p:ext uri="{BB962C8B-B14F-4D97-AF65-F5344CB8AC3E}">
        <p14:creationId xmlns:p14="http://schemas.microsoft.com/office/powerpoint/2010/main" val="33025764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use any of the pattern matching</a:t>
            </a:r>
            <a:r>
              <a:rPr lang="en-US" baseline="0" dirty="0" smtClean="0"/>
              <a:t> construct here</a:t>
            </a:r>
          </a:p>
          <a:p>
            <a:endParaRPr lang="en-US" baseline="0" dirty="0" smtClean="0"/>
          </a:p>
          <a:p>
            <a:r>
              <a:rPr lang="en-US" baseline="0" dirty="0" smtClean="0"/>
              <a:t>The [] is required.  This is where we can pass any arguments to the function being called in the new process, for any work that’s done before the process starts waiting for messages</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38</a:t>
            </a:fld>
            <a:endParaRPr lang="en-US"/>
          </a:p>
        </p:txBody>
      </p:sp>
    </p:spTree>
    <p:extLst>
      <p:ext uri="{BB962C8B-B14F-4D97-AF65-F5344CB8AC3E}">
        <p14:creationId xmlns:p14="http://schemas.microsoft.com/office/powerpoint/2010/main" val="36558665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Sending</a:t>
            </a:r>
            <a:r>
              <a:rPr lang="en-US" baseline="0" dirty="0" smtClean="0"/>
              <a:t> a message to a process is never an error, even if the PID doesn’t exist or doesn’t respond (not alive or no matching receive)</a:t>
            </a:r>
          </a:p>
          <a:p>
            <a:endParaRPr lang="en-US" baseline="0" dirty="0" smtClean="0"/>
          </a:p>
          <a:p>
            <a:r>
              <a:rPr lang="en-US" baseline="0" dirty="0" smtClean="0"/>
              <a:t>Always returns the value of the message passed</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39</a:t>
            </a:fld>
            <a:endParaRPr lang="en-US"/>
          </a:p>
        </p:txBody>
      </p:sp>
    </p:spTree>
    <p:extLst>
      <p:ext uri="{BB962C8B-B14F-4D97-AF65-F5344CB8AC3E}">
        <p14:creationId xmlns:p14="http://schemas.microsoft.com/office/powerpoint/2010/main" val="4171517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Jose </a:t>
            </a:r>
            <a:r>
              <a:rPr lang="en-US" dirty="0" err="1" smtClean="0"/>
              <a:t>Valim</a:t>
            </a:r>
            <a:r>
              <a:rPr lang="en-US" dirty="0" smtClean="0"/>
              <a:t> wanted to add to</a:t>
            </a:r>
            <a:r>
              <a:rPr lang="en-US" baseline="0" dirty="0" smtClean="0"/>
              <a:t> </a:t>
            </a:r>
            <a:r>
              <a:rPr lang="en-US" baseline="0" dirty="0" err="1" smtClean="0"/>
              <a:t>Erlang</a:t>
            </a:r>
            <a:r>
              <a:rPr lang="en-US" baseline="0" dirty="0" smtClean="0"/>
              <a:t> things that he missed from other languages, like </a:t>
            </a:r>
            <a:r>
              <a:rPr lang="en-US" baseline="0" dirty="0" err="1" smtClean="0"/>
              <a:t>metaprogramming</a:t>
            </a:r>
            <a:r>
              <a:rPr lang="en-US" baseline="0" dirty="0" smtClean="0"/>
              <a:t> and polymorphism, </a:t>
            </a:r>
            <a:r>
              <a:rPr lang="en-US" baseline="0" dirty="0" err="1" smtClean="0"/>
              <a:t>docstrings</a:t>
            </a:r>
            <a:r>
              <a:rPr lang="en-US" baseline="0" dirty="0" smtClean="0"/>
              <a:t>, optional parenthesis</a:t>
            </a:r>
          </a:p>
          <a:p>
            <a:endParaRPr lang="en-US" baseline="0" dirty="0" smtClean="0"/>
          </a:p>
          <a:p>
            <a:endParaRPr lang="en-US" baseline="0" dirty="0" smtClean="0"/>
          </a:p>
          <a:p>
            <a:r>
              <a:rPr lang="en-US" baseline="0" dirty="0" smtClean="0"/>
              <a:t>NOT a </a:t>
            </a:r>
            <a:r>
              <a:rPr lang="en-US" baseline="0" dirty="0" err="1" smtClean="0"/>
              <a:t>transpilier</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4</a:t>
            </a:fld>
            <a:endParaRPr lang="en-US"/>
          </a:p>
        </p:txBody>
      </p:sp>
    </p:spTree>
    <p:extLst>
      <p:ext uri="{BB962C8B-B14F-4D97-AF65-F5344CB8AC3E}">
        <p14:creationId xmlns:p14="http://schemas.microsoft.com/office/powerpoint/2010/main" val="18970552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Tail recursion is preferable</a:t>
            </a:r>
            <a:r>
              <a:rPr lang="en-US" baseline="0" dirty="0" smtClean="0"/>
              <a:t> here if the process will handle many messages</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40</a:t>
            </a:fld>
            <a:endParaRPr lang="en-US"/>
          </a:p>
        </p:txBody>
      </p:sp>
    </p:spTree>
    <p:extLst>
      <p:ext uri="{BB962C8B-B14F-4D97-AF65-F5344CB8AC3E}">
        <p14:creationId xmlns:p14="http://schemas.microsoft.com/office/powerpoint/2010/main" val="28081836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do a lot more with spawning, like linking or monitoring processes so that a crash in a child process can halt a parent or so a supervising</a:t>
            </a:r>
            <a:r>
              <a:rPr lang="en-US" baseline="0" dirty="0" smtClean="0"/>
              <a:t> process can restart other processes.</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41</a:t>
            </a:fld>
            <a:endParaRPr lang="en-US"/>
          </a:p>
        </p:txBody>
      </p:sp>
    </p:spTree>
    <p:extLst>
      <p:ext uri="{BB962C8B-B14F-4D97-AF65-F5344CB8AC3E}">
        <p14:creationId xmlns:p14="http://schemas.microsoft.com/office/powerpoint/2010/main" val="125363227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44</a:t>
            </a:fld>
            <a:endParaRPr lang="en-US"/>
          </a:p>
        </p:txBody>
      </p:sp>
    </p:spTree>
    <p:extLst>
      <p:ext uri="{BB962C8B-B14F-4D97-AF65-F5344CB8AC3E}">
        <p14:creationId xmlns:p14="http://schemas.microsoft.com/office/powerpoint/2010/main" val="23248207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a:t>
            </a:r>
            <a:r>
              <a:rPr lang="en-US" baseline="0" dirty="0" smtClean="0"/>
              <a:t> we should be able to run many many processes</a:t>
            </a:r>
            <a:r>
              <a:rPr lang="en-US" dirty="0" smtClean="0"/>
              <a:t> I wanted to try something to really see how far you</a:t>
            </a:r>
            <a:r>
              <a:rPr lang="en-US" baseline="0" dirty="0" smtClean="0"/>
              <a:t> can go with spawning processes and I thought, “hey, I’ll try something really stupid”.  This is actually how I tend to start most of my projects.</a:t>
            </a:r>
            <a:endParaRPr lang="en-US" dirty="0" smtClean="0"/>
          </a:p>
          <a:p>
            <a:r>
              <a:rPr lang="en-US" dirty="0" smtClean="0"/>
              <a:t>It seemed like such a foolproof</a:t>
            </a:r>
            <a:r>
              <a:rPr lang="en-US" baseline="0" dirty="0" smtClean="0"/>
              <a:t> idea: just try ALL the 23 million and change possible moves in  the game AT THE SAME TIME and return whichever one succeeds first.</a:t>
            </a:r>
          </a:p>
          <a:p>
            <a:endParaRPr lang="en-US" baseline="0" dirty="0" smtClean="0"/>
          </a:p>
          <a:p>
            <a:r>
              <a:rPr lang="en-US" baseline="0" dirty="0" smtClean="0"/>
              <a:t>Processes are lightweight, not magic.</a:t>
            </a:r>
          </a:p>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45</a:t>
            </a:fld>
            <a:endParaRPr lang="en-US"/>
          </a:p>
        </p:txBody>
      </p:sp>
    </p:spTree>
    <p:extLst>
      <p:ext uri="{BB962C8B-B14F-4D97-AF65-F5344CB8AC3E}">
        <p14:creationId xmlns:p14="http://schemas.microsoft.com/office/powerpoint/2010/main" val="7678041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conclusion is that processes are lightweight, not magic</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49</a:t>
            </a:fld>
            <a:endParaRPr lang="en-US"/>
          </a:p>
        </p:txBody>
      </p:sp>
    </p:spTree>
    <p:extLst>
      <p:ext uri="{BB962C8B-B14F-4D97-AF65-F5344CB8AC3E}">
        <p14:creationId xmlns:p14="http://schemas.microsoft.com/office/powerpoint/2010/main" val="268574227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a:t>
            </a:r>
            <a:r>
              <a:rPr lang="en-US" baseline="0" dirty="0" smtClean="0"/>
              <a:t> we should be able to run many many processes</a:t>
            </a:r>
            <a:r>
              <a:rPr lang="en-US" dirty="0" smtClean="0"/>
              <a:t> I wanted to try something to really see how far you</a:t>
            </a:r>
            <a:r>
              <a:rPr lang="en-US" baseline="0" dirty="0" smtClean="0"/>
              <a:t> can go with spawning processes and I thought, “hey, I’ll try something really stupid”.  This is actually how I tend to start most of my projects.</a:t>
            </a:r>
            <a:endParaRPr lang="en-US" dirty="0" smtClean="0"/>
          </a:p>
          <a:p>
            <a:r>
              <a:rPr lang="en-US" dirty="0" smtClean="0"/>
              <a:t>It seemed like such a foolproof</a:t>
            </a:r>
            <a:r>
              <a:rPr lang="en-US" baseline="0" dirty="0" smtClean="0"/>
              <a:t> idea: just try ALL the 23 million and change possible moves in  the game AT THE SAME TIME and return whichever one succeeds first.</a:t>
            </a:r>
          </a:p>
          <a:p>
            <a:endParaRPr lang="en-US" baseline="0" dirty="0" smtClean="0"/>
          </a:p>
          <a:p>
            <a:r>
              <a:rPr lang="en-US" baseline="0" dirty="0" smtClean="0"/>
              <a:t>Processes are lightweight, not magic.</a:t>
            </a:r>
          </a:p>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50</a:t>
            </a:fld>
            <a:endParaRPr lang="en-US"/>
          </a:p>
        </p:txBody>
      </p:sp>
    </p:spTree>
    <p:extLst>
      <p:ext uri="{BB962C8B-B14F-4D97-AF65-F5344CB8AC3E}">
        <p14:creationId xmlns:p14="http://schemas.microsoft.com/office/powerpoint/2010/main" val="7678041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Code distribution</a:t>
            </a:r>
            <a:r>
              <a:rPr lang="en-US" baseline="0" dirty="0" smtClean="0"/>
              <a:t> across nodes is awesome!</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51</a:t>
            </a:fld>
            <a:endParaRPr lang="en-US"/>
          </a:p>
        </p:txBody>
      </p:sp>
    </p:spTree>
    <p:extLst>
      <p:ext uri="{BB962C8B-B14F-4D97-AF65-F5344CB8AC3E}">
        <p14:creationId xmlns:p14="http://schemas.microsoft.com/office/powerpoint/2010/main" val="14870676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52</a:t>
            </a:fld>
            <a:endParaRPr lang="en-US"/>
          </a:p>
        </p:txBody>
      </p:sp>
    </p:spTree>
    <p:extLst>
      <p:ext uri="{BB962C8B-B14F-4D97-AF65-F5344CB8AC3E}">
        <p14:creationId xmlns:p14="http://schemas.microsoft.com/office/powerpoint/2010/main" val="40238920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Module attributes not allowed to use</a:t>
            </a:r>
            <a:r>
              <a:rPr lang="en-US" baseline="0" dirty="0" smtClean="0"/>
              <a:t> upper case, but errors are perplexing</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55</a:t>
            </a:fld>
            <a:endParaRPr lang="en-US"/>
          </a:p>
        </p:txBody>
      </p:sp>
    </p:spTree>
    <p:extLst>
      <p:ext uri="{BB962C8B-B14F-4D97-AF65-F5344CB8AC3E}">
        <p14:creationId xmlns:p14="http://schemas.microsoft.com/office/powerpoint/2010/main" val="405786018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56</a:t>
            </a:fld>
            <a:endParaRPr lang="en-US"/>
          </a:p>
        </p:txBody>
      </p:sp>
    </p:spTree>
    <p:extLst>
      <p:ext uri="{BB962C8B-B14F-4D97-AF65-F5344CB8AC3E}">
        <p14:creationId xmlns:p14="http://schemas.microsoft.com/office/powerpoint/2010/main" val="33571079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worry, I promise</a:t>
            </a:r>
            <a:r>
              <a:rPr lang="en-US" baseline="0" dirty="0" smtClean="0"/>
              <a:t> that this is the only Final Fantasy reference in the entire </a:t>
            </a:r>
            <a:r>
              <a:rPr lang="en-US" baseline="0" dirty="0" err="1" smtClean="0"/>
              <a:t>presetnation</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5</a:t>
            </a:fld>
            <a:endParaRPr lang="en-US"/>
          </a:p>
        </p:txBody>
      </p:sp>
    </p:spTree>
    <p:extLst>
      <p:ext uri="{BB962C8B-B14F-4D97-AF65-F5344CB8AC3E}">
        <p14:creationId xmlns:p14="http://schemas.microsoft.com/office/powerpoint/2010/main" val="15997319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error is that module attributes</a:t>
            </a:r>
            <a:r>
              <a:rPr lang="en-US" baseline="0" dirty="0" smtClean="0"/>
              <a:t> can’t use upper case and there is no @List but you sure wouldn’t know either of those things from this error message</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57</a:t>
            </a:fld>
            <a:endParaRPr lang="en-US"/>
          </a:p>
        </p:txBody>
      </p:sp>
    </p:spTree>
    <p:extLst>
      <p:ext uri="{BB962C8B-B14F-4D97-AF65-F5344CB8AC3E}">
        <p14:creationId xmlns:p14="http://schemas.microsoft.com/office/powerpoint/2010/main" val="403020037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58</a:t>
            </a:fld>
            <a:endParaRPr lang="en-US"/>
          </a:p>
        </p:txBody>
      </p:sp>
    </p:spTree>
    <p:extLst>
      <p:ext uri="{BB962C8B-B14F-4D97-AF65-F5344CB8AC3E}">
        <p14:creationId xmlns:p14="http://schemas.microsoft.com/office/powerpoint/2010/main" val="399288376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one is a</a:t>
            </a:r>
            <a:r>
              <a:rPr lang="en-US" baseline="0" dirty="0" smtClean="0"/>
              <a:t> holdover from </a:t>
            </a:r>
            <a:r>
              <a:rPr lang="en-US" baseline="0" dirty="0" err="1" smtClean="0"/>
              <a:t>Erlang</a:t>
            </a:r>
            <a:r>
              <a:rPr lang="en-US" baseline="0" dirty="0" smtClean="0"/>
              <a:t> where strings are little more than lists of chars</a:t>
            </a:r>
            <a:br>
              <a:rPr lang="en-US" baseline="0" dirty="0" smtClean="0"/>
            </a:br>
            <a:endParaRPr lang="en-US" baseline="0" dirty="0" smtClean="0"/>
          </a:p>
          <a:p>
            <a:r>
              <a:rPr lang="en-US" baseline="0" dirty="0" smtClean="0"/>
              <a:t>Pretty much always want to use inspect for string interpolation, especially if there’s uncertainty about the type.  I’m not sure why string interpolation doesn’t implicitly inspect everything.</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60</a:t>
            </a:fld>
            <a:endParaRPr lang="en-US"/>
          </a:p>
        </p:txBody>
      </p:sp>
    </p:spTree>
    <p:extLst>
      <p:ext uri="{BB962C8B-B14F-4D97-AF65-F5344CB8AC3E}">
        <p14:creationId xmlns:p14="http://schemas.microsoft.com/office/powerpoint/2010/main" val="404681565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OTP provides supervisors</a:t>
            </a:r>
            <a:r>
              <a:rPr lang="en-US" baseline="0" dirty="0" smtClean="0"/>
              <a:t> to manage processes</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61</a:t>
            </a:fld>
            <a:endParaRPr lang="en-US"/>
          </a:p>
        </p:txBody>
      </p:sp>
    </p:spTree>
    <p:extLst>
      <p:ext uri="{BB962C8B-B14F-4D97-AF65-F5344CB8AC3E}">
        <p14:creationId xmlns:p14="http://schemas.microsoft.com/office/powerpoint/2010/main" val="272964662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Summary: My</a:t>
            </a:r>
            <a:r>
              <a:rPr lang="en-US" baseline="0" dirty="0" smtClean="0"/>
              <a:t> experience with the language only increased my interest.  I love pattern matching and the actor model and it’s ability to easily distribute code across nodes. On the other hand, the rapid change and rough edges are a little concerning so I might end up looking at pure </a:t>
            </a:r>
            <a:r>
              <a:rPr lang="en-US" baseline="0" dirty="0" err="1" smtClean="0"/>
              <a:t>Erlang</a:t>
            </a:r>
            <a:r>
              <a:rPr lang="en-US" baseline="0" dirty="0" smtClean="0"/>
              <a:t> for a while until I see if/when Elixir starts to stabilize more.</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62</a:t>
            </a:fld>
            <a:endParaRPr lang="en-US"/>
          </a:p>
        </p:txBody>
      </p:sp>
    </p:spTree>
    <p:extLst>
      <p:ext uri="{BB962C8B-B14F-4D97-AF65-F5344CB8AC3E}">
        <p14:creationId xmlns:p14="http://schemas.microsoft.com/office/powerpoint/2010/main" val="34340975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rapid performance improvements to single core CPUs seem to be tapering off.  Instead we’re moving in the direction of adding more and more cores to our systems and also building more and more distributed systems.</a:t>
            </a:r>
            <a:endParaRPr lang="en-US" dirty="0" smtClean="0"/>
          </a:p>
          <a:p>
            <a:endParaRPr lang="en-US" dirty="0" smtClean="0"/>
          </a:p>
          <a:p>
            <a:r>
              <a:rPr lang="en-US" dirty="0" smtClean="0"/>
              <a:t>Disclaimer:</a:t>
            </a:r>
            <a:r>
              <a:rPr lang="en-US" baseline="0" dirty="0" smtClean="0"/>
              <a:t>  I have no prior experience with </a:t>
            </a:r>
            <a:r>
              <a:rPr lang="en-US" baseline="0" dirty="0" err="1" smtClean="0"/>
              <a:t>Erlang</a:t>
            </a:r>
            <a:r>
              <a:rPr lang="en-US" baseline="0" dirty="0" smtClean="0"/>
              <a:t> so I’m completely unqualified to make any comparisons between the two.  It seems to me though that many of the features of Elixir that we’ll look at here are really features of </a:t>
            </a:r>
            <a:r>
              <a:rPr lang="en-US" baseline="0" dirty="0" err="1" smtClean="0"/>
              <a:t>Erlang</a:t>
            </a:r>
            <a:r>
              <a:rPr lang="en-US" baseline="0" dirty="0" smtClean="0"/>
              <a:t> but with </a:t>
            </a:r>
            <a:r>
              <a:rPr lang="en-US" baseline="0" smtClean="0"/>
              <a:t>different syntax.</a:t>
            </a:r>
            <a:endParaRPr lang="en-US" baseline="0" dirty="0" smtClean="0"/>
          </a:p>
          <a:p>
            <a:endParaRPr lang="en-US" baseline="0" dirty="0" smtClean="0"/>
          </a:p>
          <a:p>
            <a:endParaRPr lang="en-US" baseline="0" dirty="0" smtClean="0"/>
          </a:p>
          <a:p>
            <a:r>
              <a:rPr lang="en-US" baseline="0" dirty="0" smtClean="0"/>
              <a:t>I will say that after learning some Elixir, I went back to try to find examples of the strangeness of </a:t>
            </a:r>
            <a:r>
              <a:rPr lang="en-US" baseline="0" dirty="0" err="1" smtClean="0"/>
              <a:t>Erlang</a:t>
            </a:r>
            <a:r>
              <a:rPr lang="en-US" baseline="0" dirty="0" smtClean="0"/>
              <a:t> syntax  and realized that I could pretty well understand it.  So perhaps they are not as different as it might seem.</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6</a:t>
            </a:fld>
            <a:endParaRPr lang="en-US"/>
          </a:p>
        </p:txBody>
      </p:sp>
    </p:spTree>
    <p:extLst>
      <p:ext uri="{BB962C8B-B14F-4D97-AF65-F5344CB8AC3E}">
        <p14:creationId xmlns:p14="http://schemas.microsoft.com/office/powerpoint/2010/main" val="34232244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dot is not a typo</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7</a:t>
            </a:fld>
            <a:endParaRPr lang="en-US"/>
          </a:p>
        </p:txBody>
      </p:sp>
    </p:spTree>
    <p:extLst>
      <p:ext uri="{BB962C8B-B14F-4D97-AF65-F5344CB8AC3E}">
        <p14:creationId xmlns:p14="http://schemas.microsoft.com/office/powerpoint/2010/main" val="39729883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Keyword lists don’t seem to be quite</a:t>
            </a:r>
            <a:r>
              <a:rPr lang="en-US" baseline="0" dirty="0" smtClean="0"/>
              <a:t> the same as </a:t>
            </a:r>
            <a:r>
              <a:rPr lang="en-US" baseline="0" dirty="0" err="1" smtClean="0"/>
              <a:t>dicts</a:t>
            </a:r>
            <a:r>
              <a:rPr lang="en-US" baseline="0" dirty="0" smtClean="0"/>
              <a:t>.  Functions that expect a </a:t>
            </a:r>
            <a:r>
              <a:rPr lang="en-US" baseline="0" dirty="0" err="1" smtClean="0"/>
              <a:t>dict</a:t>
            </a:r>
            <a:r>
              <a:rPr lang="en-US" baseline="0" dirty="0" smtClean="0"/>
              <a:t> won’t work on them</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8</a:t>
            </a:fld>
            <a:endParaRPr lang="en-US"/>
          </a:p>
        </p:txBody>
      </p:sp>
    </p:spTree>
    <p:extLst>
      <p:ext uri="{BB962C8B-B14F-4D97-AF65-F5344CB8AC3E}">
        <p14:creationId xmlns:p14="http://schemas.microsoft.com/office/powerpoint/2010/main" val="2630377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parenthesis are optional on calls to module</a:t>
            </a:r>
            <a:r>
              <a:rPr lang="en-US" baseline="0" dirty="0" smtClean="0"/>
              <a:t> functions, we can’t simply pass the function by it’s name; this evaluates to calling the function with 0 arguments.</a:t>
            </a:r>
          </a:p>
          <a:p>
            <a:r>
              <a:rPr lang="en-US" baseline="0" dirty="0" smtClean="0"/>
              <a:t>Instead we need to use &amp; as the capture operator and /1 to indicate the </a:t>
            </a:r>
            <a:r>
              <a:rPr lang="en-US" baseline="0" dirty="0" err="1" smtClean="0"/>
              <a:t>arity</a:t>
            </a:r>
            <a:r>
              <a:rPr lang="en-US" baseline="0" dirty="0" smtClean="0"/>
              <a:t> of the function</a:t>
            </a:r>
          </a:p>
          <a:p>
            <a:endParaRPr lang="en-US" baseline="0" dirty="0" smtClean="0"/>
          </a:p>
          <a:p>
            <a:r>
              <a:rPr lang="en-US" baseline="0" dirty="0" smtClean="0"/>
              <a:t>Capture operator was actually just introduced in 0.10.3 while I was working on this.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10</a:t>
            </a:fld>
            <a:endParaRPr lang="en-US"/>
          </a:p>
        </p:txBody>
      </p:sp>
    </p:spTree>
    <p:extLst>
      <p:ext uri="{BB962C8B-B14F-4D97-AF65-F5344CB8AC3E}">
        <p14:creationId xmlns:p14="http://schemas.microsoft.com/office/powerpoint/2010/main" val="4089474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kind of a nice way to handle partial application because you</a:t>
            </a:r>
            <a:r>
              <a:rPr lang="en-US" baseline="0" dirty="0" smtClean="0"/>
              <a:t> can fix arbitrary arguments rather than only being able to fix arguments from left to right</a:t>
            </a:r>
          </a:p>
          <a:p>
            <a:endParaRPr lang="en-US" baseline="0" dirty="0" smtClean="0"/>
          </a:p>
          <a:p>
            <a:r>
              <a:rPr lang="en-US" baseline="0" dirty="0" smtClean="0"/>
              <a:t>Note though that omitting the ‘.’ between the function being captured and it’s arguments will NOT produce an error message until the new function is called. And the error message will be most unhelpful</a:t>
            </a:r>
          </a:p>
          <a:p>
            <a:endParaRPr lang="en-US" baseline="0" dirty="0" smtClean="0"/>
          </a:p>
          <a:p>
            <a:r>
              <a:rPr lang="en-US" baseline="0" dirty="0" smtClean="0"/>
              <a:t>This is an example of how quickly the language is moving:  When I started this talk on elixir 0.10.1 there was no capture operator.  (Partial application worked the same).  As of 0.10.3, partial application without the capture operator is now deprecated.  </a:t>
            </a:r>
            <a:endParaRPr lang="en-US" dirty="0"/>
          </a:p>
        </p:txBody>
      </p:sp>
      <p:sp>
        <p:nvSpPr>
          <p:cNvPr id="4" name="Slide Number Placeholder 3"/>
          <p:cNvSpPr>
            <a:spLocks noGrp="1"/>
          </p:cNvSpPr>
          <p:nvPr>
            <p:ph type="sldNum" sz="quarter" idx="10"/>
          </p:nvPr>
        </p:nvSpPr>
        <p:spPr/>
        <p:txBody>
          <a:bodyPr/>
          <a:lstStyle/>
          <a:p>
            <a:fld id="{481787EF-B061-FF42-B665-4AE81EBD88AF}" type="slidenum">
              <a:rPr lang="en-US" smtClean="0"/>
              <a:t>11</a:t>
            </a:fld>
            <a:endParaRPr lang="en-US"/>
          </a:p>
        </p:txBody>
      </p:sp>
    </p:spTree>
    <p:extLst>
      <p:ext uri="{BB962C8B-B14F-4D97-AF65-F5344CB8AC3E}">
        <p14:creationId xmlns:p14="http://schemas.microsoft.com/office/powerpoint/2010/main" val="1924143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7010400" y="152399"/>
            <a:ext cx="1981200" cy="6556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400" y="153923"/>
            <a:ext cx="6705600" cy="6553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7010400" y="2052960"/>
            <a:ext cx="1981200" cy="1828800"/>
          </a:xfrm>
        </p:spPr>
        <p:txBody>
          <a:bodyPr anchor="ctr">
            <a:normAutofit/>
          </a:bodyPr>
          <a:lstStyle>
            <a:lvl1pPr marL="0" indent="0" algn="l">
              <a:buNone/>
              <a:defRPr sz="19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Date Placeholder 9"/>
          <p:cNvSpPr>
            <a:spLocks noGrp="1"/>
          </p:cNvSpPr>
          <p:nvPr>
            <p:ph type="dt" sz="half" idx="10"/>
          </p:nvPr>
        </p:nvSpPr>
        <p:spPr/>
        <p:txBody>
          <a:bodyPr/>
          <a:lstStyle>
            <a:lvl1pPr>
              <a:defRPr>
                <a:solidFill>
                  <a:schemeClr val="bg2"/>
                </a:solidFill>
              </a:defRPr>
            </a:lvl1pPr>
          </a:lstStyle>
          <a:p>
            <a:fld id="{34D8DEE8-7A87-4E01-8ADE-4C49CDD43F74}" type="datetime1">
              <a:rPr lang="en-US" smtClean="0"/>
              <a:pPr/>
              <a:t>10/29/13</a:t>
            </a:fld>
            <a:endParaRPr lang="en-US" dirty="0"/>
          </a:p>
        </p:txBody>
      </p:sp>
      <p:sp>
        <p:nvSpPr>
          <p:cNvPr id="11" name="Slide Number Placeholder 10"/>
          <p:cNvSpPr>
            <a:spLocks noGrp="1"/>
          </p:cNvSpPr>
          <p:nvPr>
            <p:ph type="sldNum" sz="quarter" idx="11"/>
          </p:nvPr>
        </p:nvSpPr>
        <p:spPr/>
        <p:txBody>
          <a:bodyPr/>
          <a:lstStyle>
            <a:lvl1pPr>
              <a:defRPr>
                <a:solidFill>
                  <a:srgbClr val="FFFFFF"/>
                </a:solidFill>
              </a:defRPr>
            </a:lvl1pPr>
          </a:lstStyle>
          <a:p>
            <a:pPr algn="r"/>
            <a:fld id="{F7886C9C-DC18-4195-8FD5-A50AA931D419}" type="slidenum">
              <a:rPr lang="en-US" smtClean="0"/>
              <a:pPr algn="r"/>
              <a:t>‹#›</a:t>
            </a:fld>
            <a:endParaRPr lang="en-US" dirty="0"/>
          </a:p>
        </p:txBody>
      </p:sp>
      <p:sp>
        <p:nvSpPr>
          <p:cNvPr id="12" name="Footer Placeholder 11"/>
          <p:cNvSpPr>
            <a:spLocks noGrp="1"/>
          </p:cNvSpPr>
          <p:nvPr>
            <p:ph type="ftr" sz="quarter" idx="12"/>
          </p:nvPr>
        </p:nvSpPr>
        <p:spPr/>
        <p:txBody>
          <a:bodyPr/>
          <a:lstStyle>
            <a:lvl1pPr>
              <a:defRPr>
                <a:solidFill>
                  <a:schemeClr val="bg2"/>
                </a:solidFill>
              </a:defRPr>
            </a:lvl1pPr>
          </a:lstStyle>
          <a:p>
            <a:endParaRPr lang="en-US" dirty="0"/>
          </a:p>
        </p:txBody>
      </p:sp>
      <p:sp>
        <p:nvSpPr>
          <p:cNvPr id="13" name="Title 12"/>
          <p:cNvSpPr>
            <a:spLocks noGrp="1"/>
          </p:cNvSpPr>
          <p:nvPr>
            <p:ph type="title"/>
          </p:nvPr>
        </p:nvSpPr>
        <p:spPr>
          <a:xfrm>
            <a:off x="457200" y="2052960"/>
            <a:ext cx="6324600" cy="1828800"/>
          </a:xfrm>
        </p:spPr>
        <p:txBody>
          <a:bodyPr/>
          <a:lstStyle>
            <a:lvl1pPr algn="r">
              <a:defRPr sz="4200" spc="150" baseline="0"/>
            </a:lvl1pPr>
          </a:lstStyle>
          <a:p>
            <a:r>
              <a:rPr lang="en-US" smtClean="0"/>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F8F9461-E3EB-40CD-B93F-E5CBBBD8E0BA}" type="datetimeFigureOut">
              <a:rPr lang="en-US" smtClean="0"/>
              <a:pPr/>
              <a:t>10/29/13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EA7543-9AAE-4E9F-B28C-4FCCFD07D4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152400" y="147319"/>
            <a:ext cx="6705600" cy="65562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010400" y="147319"/>
            <a:ext cx="1956046" cy="6556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7162800" y="274638"/>
            <a:ext cx="1676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0578FA3-38AD-400D-A4D2-18E8EF129E5F}" type="datetime1">
              <a:rPr lang="en-US" smtClean="0"/>
              <a:pPr/>
              <a:t>10/29/13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F7886C9C-DC18-4195-8FD5-A50AA931D419}"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2EFF424-F111-43CB-9C75-D52325012943}" type="datetime1">
              <a:rPr lang="en-US" smtClean="0"/>
              <a:pPr/>
              <a:t>10/29/13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86C9C-DC18-4195-8FD5-A50AA931D419}" type="slidenum">
              <a:rPr lang="en-US" smtClean="0"/>
              <a:pPr/>
              <a:t>‹#›</a:t>
            </a:fld>
            <a:endParaRPr lang="en-US"/>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010400" y="152399"/>
            <a:ext cx="1981200" cy="6556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400" y="153923"/>
            <a:ext cx="6705600" cy="6553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
          </p:nvPr>
        </p:nvSpPr>
        <p:spPr>
          <a:xfrm>
            <a:off x="7162799" y="2892277"/>
            <a:ext cx="1600201" cy="1645920"/>
          </a:xfrm>
        </p:spPr>
        <p:txBody>
          <a:bodyPr anchor="ctr"/>
          <a:lstStyle>
            <a:lvl1pPr marL="0" indent="0">
              <a:buNone/>
              <a:defRPr sz="2000">
                <a:solidFill>
                  <a:schemeClr val="bg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Date Placeholder 8"/>
          <p:cNvSpPr>
            <a:spLocks noGrp="1"/>
          </p:cNvSpPr>
          <p:nvPr>
            <p:ph type="dt" sz="half" idx="10"/>
          </p:nvPr>
        </p:nvSpPr>
        <p:spPr/>
        <p:txBody>
          <a:bodyPr/>
          <a:lstStyle>
            <a:lvl1pPr>
              <a:defRPr>
                <a:solidFill>
                  <a:srgbClr val="FFFFFF"/>
                </a:solidFill>
              </a:defRPr>
            </a:lvl1pPr>
          </a:lstStyle>
          <a:p>
            <a:fld id="{74A8BBF0-342D-409A-9C0A-B1B451E92883}" type="datetime1">
              <a:rPr lang="en-US" smtClean="0"/>
              <a:pPr/>
              <a:t>10/29/13</a:t>
            </a:fld>
            <a:endParaRPr lang="en-US" dirty="0"/>
          </a:p>
        </p:txBody>
      </p:sp>
      <p:sp>
        <p:nvSpPr>
          <p:cNvPr id="10" name="Slide Number Placeholder 9"/>
          <p:cNvSpPr>
            <a:spLocks noGrp="1"/>
          </p:cNvSpPr>
          <p:nvPr>
            <p:ph type="sldNum" sz="quarter" idx="11"/>
          </p:nvPr>
        </p:nvSpPr>
        <p:spPr/>
        <p:txBody>
          <a:bodyPr/>
          <a:lstStyle>
            <a:lvl1pPr>
              <a:defRPr>
                <a:solidFill>
                  <a:schemeClr val="bg2"/>
                </a:solidFill>
              </a:defRPr>
            </a:lvl1pPr>
          </a:lstStyle>
          <a:p>
            <a:pPr algn="r"/>
            <a:fld id="{F7886C9C-DC18-4195-8FD5-A50AA931D419}" type="slidenum">
              <a:rPr lang="en-US" smtClean="0"/>
              <a:pPr algn="r"/>
              <a:t>‹#›</a:t>
            </a:fld>
            <a:endParaRPr lang="en-US" dirty="0"/>
          </a:p>
        </p:txBody>
      </p:sp>
      <p:sp>
        <p:nvSpPr>
          <p:cNvPr id="11" name="Footer Placeholder 10"/>
          <p:cNvSpPr>
            <a:spLocks noGrp="1"/>
          </p:cNvSpPr>
          <p:nvPr>
            <p:ph type="ftr" sz="quarter" idx="12"/>
          </p:nvPr>
        </p:nvSpPr>
        <p:spPr/>
        <p:txBody>
          <a:bodyPr/>
          <a:lstStyle>
            <a:lvl1pPr>
              <a:defRPr>
                <a:solidFill>
                  <a:srgbClr val="FFFFFF"/>
                </a:solidFill>
              </a:defRPr>
            </a:lvl1pPr>
          </a:lstStyle>
          <a:p>
            <a:endParaRPr lang="en-US" dirty="0"/>
          </a:p>
        </p:txBody>
      </p:sp>
      <p:sp>
        <p:nvSpPr>
          <p:cNvPr id="12" name="Title 11"/>
          <p:cNvSpPr>
            <a:spLocks noGrp="1"/>
          </p:cNvSpPr>
          <p:nvPr>
            <p:ph type="title"/>
          </p:nvPr>
        </p:nvSpPr>
        <p:spPr>
          <a:xfrm>
            <a:off x="381000" y="2892277"/>
            <a:ext cx="6324600" cy="1645920"/>
          </a:xfrm>
        </p:spPr>
        <p:txBody>
          <a:bodyPr/>
          <a:lstStyle>
            <a:lvl1pPr algn="r">
              <a:defRPr sz="4200" spc="150" baseline="0"/>
            </a:lvl1pPr>
          </a:lstStyle>
          <a:p>
            <a:r>
              <a:rPr lang="en-US" smtClean="0"/>
              <a:t>Click to edit Master title style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719072"/>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719072"/>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45DA190-4BDC-4D39-B5BB-A14B3E8B1B3D}" type="datetime1">
              <a:rPr lang="en-US" smtClean="0"/>
              <a:pPr/>
              <a:t>10/29/13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886C9C-DC18-4195-8FD5-A50AA931D419}" type="slidenum">
              <a:rPr lang="en-US" smtClean="0"/>
              <a:pPr/>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722438"/>
            <a:ext cx="4040188" cy="639762"/>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399"/>
            <a:ext cx="4040188" cy="36877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722438"/>
            <a:ext cx="4041775" cy="639762"/>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438399"/>
            <a:ext cx="4041775" cy="36877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81D52F2-9B11-4FC0-9217-7D20B3AC9849}" type="datetime1">
              <a:rPr lang="en-US" smtClean="0"/>
              <a:pPr/>
              <a:t>10/29/13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886C9C-DC18-4195-8FD5-A50AA931D419}" type="slidenum">
              <a:rPr lang="en-US" smtClean="0"/>
              <a:pPr/>
              <a:t>‹#›</a:t>
            </a:fld>
            <a:endParaRPr lang="en-US"/>
          </a:p>
        </p:txBody>
      </p:sp>
      <p:sp>
        <p:nvSpPr>
          <p:cNvPr id="10" name="Title 9"/>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4CF13737-8506-438E-ABC0-0BE7E06DCCA6}" type="datetime1">
              <a:rPr lang="en-US" smtClean="0"/>
              <a:pPr/>
              <a:t>10/29/13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886C9C-DC18-4195-8FD5-A50AA931D419}" type="slidenum">
              <a:rPr lang="en-US" smtClean="0"/>
              <a:pPr/>
              <a:t>‹#›</a:t>
            </a:fld>
            <a:endParaRPr lang="en-US"/>
          </a:p>
        </p:txBody>
      </p:sp>
      <p:sp>
        <p:nvSpPr>
          <p:cNvPr id="6" name="Title 5"/>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52400" y="150919"/>
            <a:ext cx="8831802" cy="65562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941D58AA-1C84-40C9-BFEE-631CCB17636C}" type="datetime1">
              <a:rPr lang="en-US" smtClean="0"/>
              <a:pPr/>
              <a:t>10/29/13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7886C9C-DC18-4195-8FD5-A50AA931D41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2"/>
      </p:bgRef>
    </p:bg>
    <p:spTree>
      <p:nvGrpSpPr>
        <p:cNvPr id="1" name=""/>
        <p:cNvGrpSpPr/>
        <p:nvPr/>
      </p:nvGrpSpPr>
      <p:grpSpPr>
        <a:xfrm>
          <a:off x="0" y="0"/>
          <a:ext cx="0" cy="0"/>
          <a:chOff x="0" y="0"/>
          <a:chExt cx="0" cy="0"/>
        </a:xfrm>
      </p:grpSpPr>
      <p:sp>
        <p:nvSpPr>
          <p:cNvPr id="10" name="Rectangle 9"/>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010400" y="150876"/>
            <a:ext cx="1981200" cy="6556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p:cNvSpPr/>
          <p:nvPr/>
        </p:nvSpPr>
        <p:spPr>
          <a:xfrm>
            <a:off x="152400" y="152400"/>
            <a:ext cx="6705600" cy="6553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09600" y="304800"/>
            <a:ext cx="58674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7159752" y="2130552"/>
            <a:ext cx="1673352" cy="2816352"/>
          </a:xfrm>
        </p:spPr>
        <p:txBody>
          <a:bodyPr tIns="0"/>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36542C1-4E96-413B-B72E-6C4B39D85C9D}" type="datetime1">
              <a:rPr lang="en-US" smtClean="0"/>
              <a:pPr/>
              <a:t>10/29/13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ln>
            <a:noFill/>
          </a:ln>
        </p:spPr>
        <p:txBody>
          <a:bodyPr/>
          <a:lstStyle>
            <a:lvl1pPr>
              <a:defRPr>
                <a:solidFill>
                  <a:srgbClr val="FFFFFF"/>
                </a:solidFill>
              </a:defRPr>
            </a:lvl1pPr>
          </a:lstStyle>
          <a:p>
            <a:fld id="{F7886C9C-DC18-4195-8FD5-A50AA931D419}" type="slidenum">
              <a:rPr lang="en-US" smtClean="0"/>
              <a:pPr/>
              <a:t>‹#›</a:t>
            </a:fld>
            <a:endParaRPr lang="en-US" dirty="0"/>
          </a:p>
        </p:txBody>
      </p:sp>
      <p:sp>
        <p:nvSpPr>
          <p:cNvPr id="11" name="Title 10"/>
          <p:cNvSpPr>
            <a:spLocks noGrp="1"/>
          </p:cNvSpPr>
          <p:nvPr>
            <p:ph type="title"/>
          </p:nvPr>
        </p:nvSpPr>
        <p:spPr>
          <a:xfrm>
            <a:off x="7159752" y="457200"/>
            <a:ext cx="1675660" cy="1673352"/>
          </a:xfrm>
        </p:spPr>
        <p:txBody>
          <a:bodyPr anchor="b"/>
          <a:lstStyle>
            <a:lvl1pPr algn="l">
              <a:defRPr sz="2000" spc="150" baseline="0"/>
            </a:lvl1pPr>
          </a:lstStyle>
          <a:p>
            <a:r>
              <a:rPr lang="en-US" smtClean="0"/>
              <a:t>Click to edit Master title style</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p:cNvSpPr/>
          <p:nvPr/>
        </p:nvSpPr>
        <p:spPr>
          <a:xfrm>
            <a:off x="7010400" y="150876"/>
            <a:ext cx="1981200" cy="6556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52400" y="152400"/>
            <a:ext cx="6705600" cy="6553200"/>
          </a:xfrm>
        </p:spPr>
        <p:txBody>
          <a:bodyPr anchor="ct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7162800" y="2133600"/>
            <a:ext cx="1676400" cy="2971800"/>
          </a:xfrm>
        </p:spPr>
        <p:txBody>
          <a:bodyPr tIns="0"/>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542AA2-D442-471A-9D69-80392E1E581D}" type="datetime1">
              <a:rPr lang="en-US" smtClean="0"/>
              <a:pPr/>
              <a:t>10/29/13</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886C9C-DC18-4195-8FD5-A50AA931D419}" type="slidenum">
              <a:rPr lang="en-US" smtClean="0"/>
              <a:pPr/>
              <a:t>‹#›</a:t>
            </a:fld>
            <a:endParaRPr lang="en-US"/>
          </a:p>
        </p:txBody>
      </p:sp>
      <p:sp>
        <p:nvSpPr>
          <p:cNvPr id="10" name="Title 9"/>
          <p:cNvSpPr>
            <a:spLocks noGrp="1"/>
          </p:cNvSpPr>
          <p:nvPr>
            <p:ph type="title"/>
          </p:nvPr>
        </p:nvSpPr>
        <p:spPr>
          <a:xfrm>
            <a:off x="7162800" y="460248"/>
            <a:ext cx="1676400" cy="1673352"/>
          </a:xfrm>
        </p:spPr>
        <p:txBody>
          <a:bodyPr anchor="b"/>
          <a:lstStyle>
            <a:lvl1pPr algn="l">
              <a:defRPr sz="2000" spc="150" baseline="0">
                <a:solidFill>
                  <a:schemeClr val="tx2"/>
                </a:solidFill>
              </a:defRPr>
            </a:lvl1pPr>
          </a:lstStyle>
          <a:p>
            <a:r>
              <a:rPr lang="en-US" smtClean="0"/>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152400" y="1634971"/>
            <a:ext cx="8831802" cy="504547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399" y="152400"/>
            <a:ext cx="8814047" cy="13464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381000" y="355847"/>
            <a:ext cx="8381260" cy="105439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380999" y="1719071"/>
            <a:ext cx="8407893" cy="440740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70888" y="6356350"/>
            <a:ext cx="2133600" cy="274320"/>
          </a:xfrm>
          <a:prstGeom prst="rect">
            <a:avLst/>
          </a:prstGeom>
        </p:spPr>
        <p:txBody>
          <a:bodyPr vert="horz" lIns="91440" tIns="45720" rIns="91440" bIns="45720" rtlCol="0" anchor="ctr"/>
          <a:lstStyle>
            <a:lvl1pPr algn="l">
              <a:defRPr sz="1100">
                <a:solidFill>
                  <a:schemeClr val="tx2"/>
                </a:solidFill>
              </a:defRPr>
            </a:lvl1pPr>
          </a:lstStyle>
          <a:p>
            <a:fld id="{EC43563C-D9B3-4432-B336-144C997D6215}" type="datetime1">
              <a:rPr lang="en-US" smtClean="0"/>
              <a:pPr/>
              <a:t>10/29/13</a:t>
            </a:fld>
            <a:endParaRPr lang="en-US" dirty="0"/>
          </a:p>
        </p:txBody>
      </p:sp>
      <p:sp>
        <p:nvSpPr>
          <p:cNvPr id="5" name="Footer Placeholder 4"/>
          <p:cNvSpPr>
            <a:spLocks noGrp="1"/>
          </p:cNvSpPr>
          <p:nvPr>
            <p:ph type="ftr" sz="quarter" idx="3"/>
          </p:nvPr>
        </p:nvSpPr>
        <p:spPr>
          <a:xfrm>
            <a:off x="3048000" y="6356350"/>
            <a:ext cx="3352800" cy="274320"/>
          </a:xfrm>
          <a:prstGeom prst="rect">
            <a:avLst/>
          </a:prstGeom>
        </p:spPr>
        <p:txBody>
          <a:bodyPr vert="horz" lIns="91440" tIns="45720" rIns="91440" bIns="45720" rtlCol="0" anchor="ctr"/>
          <a:lstStyle>
            <a:lvl1pPr algn="ctr">
              <a:defRPr sz="1100">
                <a:solidFill>
                  <a:schemeClr val="tx2"/>
                </a:solidFill>
              </a:defRPr>
            </a:lvl1pPr>
          </a:lstStyle>
          <a:p>
            <a:endParaRPr lang="en-US" dirty="0"/>
          </a:p>
        </p:txBody>
      </p:sp>
      <p:sp>
        <p:nvSpPr>
          <p:cNvPr id="6" name="Slide Number Placeholder 5"/>
          <p:cNvSpPr>
            <a:spLocks noGrp="1"/>
          </p:cNvSpPr>
          <p:nvPr>
            <p:ph type="sldNum" sz="quarter" idx="4"/>
          </p:nvPr>
        </p:nvSpPr>
        <p:spPr>
          <a:xfrm>
            <a:off x="8234680" y="6355080"/>
            <a:ext cx="582966" cy="274320"/>
          </a:xfrm>
          <a:prstGeom prst="rect">
            <a:avLst/>
          </a:prstGeom>
          <a:ln w="19050">
            <a:noFill/>
          </a:ln>
        </p:spPr>
        <p:txBody>
          <a:bodyPr vert="horz" lIns="91440" tIns="45720" rIns="91440" bIns="45720" rtlCol="0" anchor="ctr"/>
          <a:lstStyle>
            <a:lvl1pPr algn="ctr">
              <a:defRPr sz="1100">
                <a:solidFill>
                  <a:schemeClr val="tx2"/>
                </a:solidFill>
              </a:defRPr>
            </a:lvl1pPr>
          </a:lstStyle>
          <a:p>
            <a:pPr algn="r"/>
            <a:fld id="{F7886C9C-DC18-4195-8FD5-A50AA931D419}" type="slidenum">
              <a:rPr lang="en-US" smtClean="0"/>
              <a:pPr algn="r"/>
              <a:t>‹#›</a:t>
            </a:fld>
            <a:endParaRPr lang="en-US" dirty="0"/>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ctr" defTabSz="914400" rtl="0" eaLnBrk="1" latinLnBrk="0" hangingPunct="1">
        <a:spcBef>
          <a:spcPct val="0"/>
        </a:spcBef>
        <a:buNone/>
        <a:defRPr sz="3200" kern="1200" cap="all" spc="200" baseline="0">
          <a:ln>
            <a:noFill/>
          </a:ln>
          <a:solidFill>
            <a:schemeClr val="bg1"/>
          </a:solidFill>
          <a:effectLst/>
          <a:latin typeface="+mj-lt"/>
          <a:ea typeface="+mj-ea"/>
          <a:cs typeface="+mj-cs"/>
        </a:defRPr>
      </a:lvl1pPr>
    </p:titleStyle>
    <p:bodyStyle>
      <a:lvl1pPr marL="274320" indent="-228600" algn="l" defTabSz="914400" rtl="0" eaLnBrk="1" latinLnBrk="0" hangingPunct="1">
        <a:spcBef>
          <a:spcPct val="20000"/>
        </a:spcBef>
        <a:buClr>
          <a:schemeClr val="accent1"/>
        </a:buClr>
        <a:buFont typeface="Wingdings 2" pitchFamily="18" charset="2"/>
        <a:buChar char=""/>
        <a:defRPr sz="2000" kern="1200" spc="150" baseline="0">
          <a:solidFill>
            <a:schemeClr val="tx2"/>
          </a:solidFill>
          <a:latin typeface="+mn-lt"/>
          <a:ea typeface="+mn-ea"/>
          <a:cs typeface="+mn-cs"/>
        </a:defRPr>
      </a:lvl1pPr>
      <a:lvl2pPr marL="548640" indent="-182880" algn="l" defTabSz="914400" rtl="0" eaLnBrk="1" latinLnBrk="0" hangingPunct="1">
        <a:spcBef>
          <a:spcPct val="20000"/>
        </a:spcBef>
        <a:buClr>
          <a:schemeClr val="accent2"/>
        </a:buClr>
        <a:buFont typeface="Wingdings" pitchFamily="2" charset="2"/>
        <a:buChar char="§"/>
        <a:defRPr sz="1800" kern="1200" spc="100" baseline="0">
          <a:solidFill>
            <a:schemeClr val="tx2"/>
          </a:solidFill>
          <a:latin typeface="+mn-lt"/>
          <a:ea typeface="+mn-ea"/>
          <a:cs typeface="+mn-cs"/>
        </a:defRPr>
      </a:lvl2pPr>
      <a:lvl3pPr marL="822960" indent="-182880" algn="l" defTabSz="914400" rtl="0" eaLnBrk="1" latinLnBrk="0" hangingPunct="1">
        <a:spcBef>
          <a:spcPct val="20000"/>
        </a:spcBef>
        <a:buClr>
          <a:schemeClr val="accent3"/>
        </a:buClr>
        <a:buFont typeface="Wingdings" pitchFamily="2" charset="2"/>
        <a:buChar char="§"/>
        <a:defRPr sz="1600" kern="1200" spc="100" baseline="0">
          <a:solidFill>
            <a:schemeClr val="tx2"/>
          </a:solidFill>
          <a:latin typeface="+mn-lt"/>
          <a:ea typeface="+mn-ea"/>
          <a:cs typeface="+mn-cs"/>
        </a:defRPr>
      </a:lvl3pPr>
      <a:lvl4pPr marL="1097280" indent="-182880" algn="l" defTabSz="914400" rtl="0" eaLnBrk="1" latinLnBrk="0" hangingPunct="1">
        <a:spcBef>
          <a:spcPct val="20000"/>
        </a:spcBef>
        <a:buClr>
          <a:schemeClr val="accent4"/>
        </a:buClr>
        <a:buFont typeface="Wingdings" pitchFamily="2" charset="2"/>
        <a:buChar char="§"/>
        <a:defRPr sz="1400" kern="1200">
          <a:solidFill>
            <a:schemeClr val="tx2"/>
          </a:solidFill>
          <a:latin typeface="+mn-lt"/>
          <a:ea typeface="+mn-ea"/>
          <a:cs typeface="+mn-cs"/>
        </a:defRPr>
      </a:lvl4pPr>
      <a:lvl5pPr marL="1280160" indent="-182880" algn="l" defTabSz="914400" rtl="0" eaLnBrk="1" latinLnBrk="0" hangingPunct="1">
        <a:spcBef>
          <a:spcPct val="20000"/>
        </a:spcBef>
        <a:buClr>
          <a:schemeClr val="accent6"/>
        </a:buClr>
        <a:buFont typeface="Wingdings" pitchFamily="2" charset="2"/>
        <a:buChar char="§"/>
        <a:defRPr sz="1300" kern="1200" spc="100" baseline="0">
          <a:solidFill>
            <a:schemeClr val="tx2"/>
          </a:solidFill>
          <a:latin typeface="+mn-lt"/>
          <a:ea typeface="+mn-ea"/>
          <a:cs typeface="+mn-cs"/>
        </a:defRPr>
      </a:lvl5pPr>
      <a:lvl6pPr marL="1554480" indent="-182880" algn="l" defTabSz="914400" rtl="0" eaLnBrk="1" latinLnBrk="0" hangingPunct="1">
        <a:spcBef>
          <a:spcPct val="20000"/>
        </a:spcBef>
        <a:buClr>
          <a:schemeClr val="accent1"/>
        </a:buClr>
        <a:buFont typeface="Wingdings" pitchFamily="2" charset="2"/>
        <a:buChar char="§"/>
        <a:defRPr sz="1200" kern="1200">
          <a:solidFill>
            <a:schemeClr val="tx2"/>
          </a:solidFill>
          <a:latin typeface="+mn-lt"/>
          <a:ea typeface="+mn-ea"/>
          <a:cs typeface="+mn-cs"/>
        </a:defRPr>
      </a:lvl6pPr>
      <a:lvl7pPr marL="1828800" indent="-182880" algn="l" defTabSz="914400" rtl="0" eaLnBrk="1" latinLnBrk="0" hangingPunct="1">
        <a:spcBef>
          <a:spcPct val="20000"/>
        </a:spcBef>
        <a:buClr>
          <a:schemeClr val="accent2"/>
        </a:buClr>
        <a:buFont typeface="Wingdings" pitchFamily="2" charset="2"/>
        <a:buChar char="§"/>
        <a:defRPr sz="1200" kern="1200">
          <a:solidFill>
            <a:schemeClr val="tx2"/>
          </a:solidFill>
          <a:latin typeface="+mn-lt"/>
          <a:ea typeface="+mn-ea"/>
          <a:cs typeface="+mn-cs"/>
        </a:defRPr>
      </a:lvl7pPr>
      <a:lvl8pPr marL="2103120" indent="-182880" algn="l" defTabSz="914400" rtl="0" eaLnBrk="1" latinLnBrk="0" hangingPunct="1">
        <a:spcBef>
          <a:spcPct val="20000"/>
        </a:spcBef>
        <a:buClr>
          <a:schemeClr val="accent3"/>
        </a:buClr>
        <a:buFont typeface="Wingdings" pitchFamily="2" charset="2"/>
        <a:buChar char="§"/>
        <a:defRPr sz="1200" kern="1200">
          <a:solidFill>
            <a:schemeClr val="tx2"/>
          </a:solidFill>
          <a:latin typeface="+mn-lt"/>
          <a:ea typeface="+mn-ea"/>
          <a:cs typeface="+mn-cs"/>
        </a:defRPr>
      </a:lvl8pPr>
      <a:lvl9pPr marL="2377440" indent="-182880" algn="l" defTabSz="914400" rtl="0" eaLnBrk="1" latinLnBrk="0" hangingPunct="1">
        <a:spcBef>
          <a:spcPct val="20000"/>
        </a:spcBef>
        <a:buClr>
          <a:schemeClr val="accent5"/>
        </a:buClr>
        <a:buFont typeface="Wingdings" pitchFamily="2" charset="2"/>
        <a:buChar char="§"/>
        <a:defRPr sz="12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8.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jpg"/><Relationship Id="rId3" Type="http://schemas.openxmlformats.org/officeDocument/2006/relationships/image" Target="../media/image14.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gi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62.xml.rels><?xml version="1.0" encoding="UTF-8" standalone="yes"?>
<Relationships xmlns="http://schemas.openxmlformats.org/package/2006/relationships"><Relationship Id="rId3" Type="http://schemas.openxmlformats.org/officeDocument/2006/relationships/hyperlink" Target="http://www.theerlangelist.com/" TargetMode="External"/><Relationship Id="rId4" Type="http://schemas.openxmlformats.org/officeDocument/2006/relationships/hyperlink" Target="http://benjamintanweihao.github.io/blog/2013/06/13/elixir-for-the-lazy-impatient-and-busy-lists-and-recursion/" TargetMode="External"/><Relationship Id="rId5" Type="http://schemas.openxmlformats.org/officeDocument/2006/relationships/hyperlink" Target="http://shop.oreilly.com/product/0636920030584.do" TargetMode="External"/><Relationship Id="rId6" Type="http://schemas.openxmlformats.org/officeDocument/2006/relationships/hyperlink" Target="http://learnyousomeerlang.com/" TargetMode="External"/><Relationship Id="rId7" Type="http://schemas.openxmlformats.org/officeDocument/2006/relationships/hyperlink" Target="http://github.com/willgorman/a-sip-of-elixir" TargetMode="External"/><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itle.jpg"/>
          <p:cNvPicPr>
            <a:picLocks/>
          </p:cNvPicPr>
          <p:nvPr/>
        </p:nvPicPr>
        <p:blipFill rotWithShape="1">
          <a:blip r:embed="rId3">
            <a:extLst>
              <a:ext uri="{28A0092B-C50C-407E-A947-70E740481C1C}">
                <a14:useLocalDpi xmlns:a14="http://schemas.microsoft.com/office/drawing/2010/main" val="0"/>
              </a:ext>
            </a:extLst>
          </a:blip>
          <a:srcRect l="14009" t="12754" r="13942" b="13008"/>
          <a:stretch/>
        </p:blipFill>
        <p:spPr>
          <a:xfrm>
            <a:off x="160537" y="121381"/>
            <a:ext cx="8822927" cy="6511878"/>
          </a:xfrm>
          <a:prstGeom prst="rect">
            <a:avLst/>
          </a:prstGeom>
        </p:spPr>
      </p:pic>
      <p:sp>
        <p:nvSpPr>
          <p:cNvPr id="3" name="TextBox 2"/>
          <p:cNvSpPr txBox="1"/>
          <p:nvPr/>
        </p:nvSpPr>
        <p:spPr>
          <a:xfrm>
            <a:off x="5105400" y="304800"/>
            <a:ext cx="3750538" cy="1200329"/>
          </a:xfrm>
          <a:prstGeom prst="rect">
            <a:avLst/>
          </a:prstGeom>
          <a:noFill/>
        </p:spPr>
        <p:txBody>
          <a:bodyPr wrap="square" rtlCol="0">
            <a:spAutoFit/>
          </a:bodyPr>
          <a:lstStyle/>
          <a:p>
            <a:r>
              <a:rPr lang="en-US" sz="7200" dirty="0" smtClean="0">
                <a:solidFill>
                  <a:schemeClr val="bg1"/>
                </a:solidFill>
              </a:rPr>
              <a:t>A SIP OF</a:t>
            </a:r>
            <a:endParaRPr lang="en-US" sz="7200" dirty="0">
              <a:solidFill>
                <a:schemeClr val="bg1"/>
              </a:solidFill>
            </a:endParaRPr>
          </a:p>
        </p:txBody>
      </p:sp>
      <p:sp>
        <p:nvSpPr>
          <p:cNvPr id="4" name="Rectangle 3"/>
          <p:cNvSpPr/>
          <p:nvPr/>
        </p:nvSpPr>
        <p:spPr>
          <a:xfrm>
            <a:off x="5858770" y="1505871"/>
            <a:ext cx="2749070" cy="1200329"/>
          </a:xfrm>
          <a:prstGeom prst="rect">
            <a:avLst/>
          </a:prstGeom>
        </p:spPr>
        <p:txBody>
          <a:bodyPr wrap="none">
            <a:spAutoFit/>
          </a:bodyPr>
          <a:lstStyle/>
          <a:p>
            <a:r>
              <a:rPr lang="en-US" sz="7200" dirty="0">
                <a:solidFill>
                  <a:schemeClr val="bg1"/>
                </a:solidFill>
              </a:rPr>
              <a:t>ELIXIR</a:t>
            </a:r>
            <a:endParaRPr lang="en-US" sz="7200" dirty="0"/>
          </a:p>
        </p:txBody>
      </p:sp>
      <p:sp>
        <p:nvSpPr>
          <p:cNvPr id="6" name="TextBox 5"/>
          <p:cNvSpPr txBox="1"/>
          <p:nvPr/>
        </p:nvSpPr>
        <p:spPr>
          <a:xfrm flipH="1" flipV="1">
            <a:off x="5789708" y="4761506"/>
            <a:ext cx="1543634" cy="384977"/>
          </a:xfrm>
          <a:prstGeom prst="rect">
            <a:avLst/>
          </a:prstGeom>
          <a:noFill/>
        </p:spPr>
        <p:txBody>
          <a:bodyPr wrap="square" rtlCol="0">
            <a:spAutoFit/>
          </a:bodyPr>
          <a:lstStyle/>
          <a:p>
            <a:endParaRPr lang="en-US" dirty="0"/>
          </a:p>
        </p:txBody>
      </p:sp>
      <p:sp>
        <p:nvSpPr>
          <p:cNvPr id="7" name="TextBox 6"/>
          <p:cNvSpPr txBox="1"/>
          <p:nvPr/>
        </p:nvSpPr>
        <p:spPr>
          <a:xfrm>
            <a:off x="5734714" y="4729812"/>
            <a:ext cx="2499441" cy="1077218"/>
          </a:xfrm>
          <a:prstGeom prst="rect">
            <a:avLst/>
          </a:prstGeom>
          <a:noFill/>
        </p:spPr>
        <p:txBody>
          <a:bodyPr wrap="square" rtlCol="0">
            <a:spAutoFit/>
          </a:bodyPr>
          <a:lstStyle/>
          <a:p>
            <a:r>
              <a:rPr lang="en-US" sz="3200" dirty="0" smtClean="0">
                <a:solidFill>
                  <a:schemeClr val="bg1"/>
                </a:solidFill>
              </a:rPr>
              <a:t>Will Gorman</a:t>
            </a:r>
          </a:p>
          <a:p>
            <a:r>
              <a:rPr lang="en-US" sz="3200" dirty="0" smtClean="0">
                <a:solidFill>
                  <a:schemeClr val="bg1"/>
                </a:solidFill>
              </a:rPr>
              <a:t>@</a:t>
            </a:r>
            <a:r>
              <a:rPr lang="en-US" sz="3200" dirty="0" err="1" smtClean="0">
                <a:solidFill>
                  <a:schemeClr val="bg1"/>
                </a:solidFill>
              </a:rPr>
              <a:t>willgorman</a:t>
            </a:r>
            <a:endParaRPr lang="en-US" sz="3200" dirty="0">
              <a:solidFill>
                <a:schemeClr val="bg1"/>
              </a:solidFill>
            </a:endParaRPr>
          </a:p>
        </p:txBody>
      </p:sp>
    </p:spTree>
    <p:extLst>
      <p:ext uri="{BB962C8B-B14F-4D97-AF65-F5344CB8AC3E}">
        <p14:creationId xmlns:p14="http://schemas.microsoft.com/office/powerpoint/2010/main" val="147813125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Passing modules </a:t>
            </a:r>
            <a:r>
              <a:rPr lang="en-US" dirty="0" err="1" smtClean="0"/>
              <a:t>fns</a:t>
            </a:r>
            <a:r>
              <a:rPr lang="en-US" dirty="0" smtClean="0"/>
              <a:t> as arguments to higher order functions</a:t>
            </a:r>
          </a:p>
          <a:p>
            <a:pPr marL="320040" lvl="1" indent="0">
              <a:buNone/>
            </a:pPr>
            <a:r>
              <a:rPr lang="de-DE" sz="2800" dirty="0" err="1">
                <a:solidFill>
                  <a:srgbClr val="000000"/>
                </a:solidFill>
                <a:latin typeface="Consolas"/>
              </a:rPr>
              <a:t>list</a:t>
            </a:r>
            <a:r>
              <a:rPr lang="de-DE" sz="2800" dirty="0">
                <a:solidFill>
                  <a:srgbClr val="000000"/>
                </a:solidFill>
                <a:latin typeface="Consolas"/>
              </a:rPr>
              <a:t> </a:t>
            </a:r>
            <a:r>
              <a:rPr lang="de-DE" sz="2800" b="1" dirty="0">
                <a:solidFill>
                  <a:srgbClr val="CE5C00"/>
                </a:solidFill>
                <a:latin typeface="Consolas"/>
              </a:rPr>
              <a:t>= </a:t>
            </a:r>
            <a:r>
              <a:rPr lang="de-DE" sz="2800" b="1" dirty="0">
                <a:solidFill>
                  <a:srgbClr val="000000"/>
                </a:solidFill>
                <a:latin typeface="Consolas"/>
              </a:rPr>
              <a:t>[</a:t>
            </a:r>
            <a:r>
              <a:rPr lang="de-DE" sz="2800" b="1" dirty="0">
                <a:solidFill>
                  <a:srgbClr val="4E9A06"/>
                </a:solidFill>
                <a:latin typeface="Consolas"/>
              </a:rPr>
              <a:t>"a"</a:t>
            </a:r>
            <a:r>
              <a:rPr lang="de-DE" sz="2800" b="1" dirty="0">
                <a:solidFill>
                  <a:srgbClr val="000000"/>
                </a:solidFill>
                <a:latin typeface="Consolas"/>
              </a:rPr>
              <a:t>, </a:t>
            </a:r>
            <a:r>
              <a:rPr lang="de-DE" sz="2800" b="1" dirty="0">
                <a:solidFill>
                  <a:srgbClr val="4E9A06"/>
                </a:solidFill>
                <a:latin typeface="Consolas"/>
              </a:rPr>
              <a:t>"b"</a:t>
            </a:r>
            <a:r>
              <a:rPr lang="de-DE" sz="2800" b="1" dirty="0">
                <a:solidFill>
                  <a:srgbClr val="000000"/>
                </a:solidFill>
                <a:latin typeface="Consolas"/>
              </a:rPr>
              <a:t>, </a:t>
            </a:r>
            <a:r>
              <a:rPr lang="de-DE" sz="2800" b="1" dirty="0">
                <a:solidFill>
                  <a:srgbClr val="4E9A06"/>
                </a:solidFill>
                <a:latin typeface="Consolas"/>
              </a:rPr>
              <a:t>"c"</a:t>
            </a:r>
            <a:r>
              <a:rPr lang="de-DE" sz="2800" b="1" dirty="0">
                <a:solidFill>
                  <a:srgbClr val="000000"/>
                </a:solidFill>
                <a:latin typeface="Consolas"/>
              </a:rPr>
              <a:t>]</a:t>
            </a:r>
          </a:p>
          <a:p>
            <a:pPr marL="320040" lvl="1" indent="0">
              <a:buNone/>
            </a:pPr>
            <a:endParaRPr lang="en-US" sz="2800" dirty="0" smtClean="0">
              <a:solidFill>
                <a:srgbClr val="000000"/>
              </a:solidFill>
              <a:latin typeface="Consolas"/>
            </a:endParaRPr>
          </a:p>
          <a:p>
            <a:pPr marL="320040" lvl="1" indent="0">
              <a:buNone/>
            </a:pPr>
            <a:r>
              <a:rPr lang="en-US" sz="2800" dirty="0" err="1" smtClean="0">
                <a:solidFill>
                  <a:srgbClr val="000000"/>
                </a:solidFill>
                <a:latin typeface="Consolas"/>
              </a:rPr>
              <a:t>Enum</a:t>
            </a:r>
            <a:r>
              <a:rPr lang="en-US" sz="2800" b="1" dirty="0" err="1" smtClean="0">
                <a:solidFill>
                  <a:srgbClr val="CE5C00"/>
                </a:solidFill>
                <a:latin typeface="Consolas"/>
              </a:rPr>
              <a:t>.</a:t>
            </a:r>
            <a:r>
              <a:rPr lang="en-US" sz="2800" b="1" dirty="0" err="1" smtClean="0">
                <a:solidFill>
                  <a:srgbClr val="000000"/>
                </a:solidFill>
                <a:latin typeface="Consolas"/>
              </a:rPr>
              <a:t>map</a:t>
            </a:r>
            <a:r>
              <a:rPr lang="en-US" sz="2800" b="1" dirty="0">
                <a:solidFill>
                  <a:srgbClr val="000000"/>
                </a:solidFill>
                <a:latin typeface="Consolas"/>
              </a:rPr>
              <a:t>(list, </a:t>
            </a:r>
            <a:r>
              <a:rPr lang="en-US" sz="2800" b="1" dirty="0" err="1">
                <a:solidFill>
                  <a:srgbClr val="000000"/>
                </a:solidFill>
                <a:latin typeface="Consolas"/>
              </a:rPr>
              <a:t>String</a:t>
            </a:r>
            <a:r>
              <a:rPr lang="en-US" sz="2800" b="1" dirty="0" err="1">
                <a:solidFill>
                  <a:srgbClr val="CE5C00"/>
                </a:solidFill>
                <a:latin typeface="Consolas"/>
              </a:rPr>
              <a:t>.</a:t>
            </a:r>
            <a:r>
              <a:rPr lang="en-US" sz="2800" b="1" dirty="0" err="1">
                <a:solidFill>
                  <a:srgbClr val="000000"/>
                </a:solidFill>
                <a:latin typeface="Consolas"/>
              </a:rPr>
              <a:t>upcase</a:t>
            </a:r>
            <a:r>
              <a:rPr lang="en-US" sz="2800" b="1" dirty="0">
                <a:solidFill>
                  <a:srgbClr val="000000"/>
                </a:solidFill>
                <a:latin typeface="Consolas"/>
              </a:rPr>
              <a:t>)</a:t>
            </a:r>
          </a:p>
          <a:p>
            <a:pPr marL="594360" lvl="2" indent="0">
              <a:buNone/>
            </a:pPr>
            <a:r>
              <a:rPr lang="en-US" sz="2600" b="1" dirty="0">
                <a:solidFill>
                  <a:srgbClr val="CE5C00"/>
                </a:solidFill>
                <a:latin typeface="Consolas"/>
              </a:rPr>
              <a:t>** </a:t>
            </a:r>
            <a:r>
              <a:rPr lang="en-US" sz="2600" b="1" dirty="0">
                <a:solidFill>
                  <a:srgbClr val="000000"/>
                </a:solidFill>
                <a:latin typeface="Consolas"/>
              </a:rPr>
              <a:t>(</a:t>
            </a:r>
            <a:r>
              <a:rPr lang="en-US" sz="2600" b="1" dirty="0" err="1">
                <a:solidFill>
                  <a:srgbClr val="000000"/>
                </a:solidFill>
                <a:latin typeface="Consolas"/>
              </a:rPr>
              <a:t>UndefinedFunctionError</a:t>
            </a:r>
            <a:r>
              <a:rPr lang="en-US" sz="2600" b="1" dirty="0">
                <a:solidFill>
                  <a:srgbClr val="000000"/>
                </a:solidFill>
                <a:latin typeface="Consolas"/>
              </a:rPr>
              <a:t>) undefined </a:t>
            </a:r>
            <a:r>
              <a:rPr lang="en-US" sz="2600" b="1" dirty="0">
                <a:solidFill>
                  <a:srgbClr val="4E9A06"/>
                </a:solidFill>
                <a:latin typeface="Consolas"/>
              </a:rPr>
              <a:t>function: </a:t>
            </a:r>
            <a:r>
              <a:rPr lang="en-US" sz="2600" b="1" dirty="0" err="1">
                <a:solidFill>
                  <a:srgbClr val="000000"/>
                </a:solidFill>
                <a:latin typeface="Consolas"/>
              </a:rPr>
              <a:t>String</a:t>
            </a:r>
            <a:r>
              <a:rPr lang="en-US" sz="2600" b="1" dirty="0" err="1">
                <a:solidFill>
                  <a:srgbClr val="CE5C00"/>
                </a:solidFill>
                <a:latin typeface="Consolas"/>
              </a:rPr>
              <a:t>.</a:t>
            </a:r>
            <a:r>
              <a:rPr lang="en-US" sz="2600" b="1" dirty="0" err="1">
                <a:solidFill>
                  <a:srgbClr val="000000"/>
                </a:solidFill>
                <a:latin typeface="Consolas"/>
              </a:rPr>
              <a:t>upcase</a:t>
            </a:r>
            <a:r>
              <a:rPr lang="en-US" sz="2600" b="1" dirty="0">
                <a:solidFill>
                  <a:srgbClr val="CE5C00"/>
                </a:solidFill>
                <a:latin typeface="Consolas"/>
              </a:rPr>
              <a:t>/</a:t>
            </a:r>
            <a:r>
              <a:rPr lang="en-US" sz="2600" b="1" dirty="0" smtClean="0">
                <a:solidFill>
                  <a:srgbClr val="0000CF"/>
                </a:solidFill>
                <a:latin typeface="Consolas"/>
              </a:rPr>
              <a:t>0</a:t>
            </a:r>
          </a:p>
          <a:p>
            <a:pPr marL="594360" lvl="2" indent="0">
              <a:buNone/>
            </a:pPr>
            <a:endParaRPr lang="en-US" sz="2600" b="1" dirty="0">
              <a:solidFill>
                <a:srgbClr val="0000CF"/>
              </a:solidFill>
              <a:latin typeface="Consolas"/>
            </a:endParaRPr>
          </a:p>
          <a:p>
            <a:pPr marL="320040" lvl="1" indent="0">
              <a:buNone/>
            </a:pPr>
            <a:r>
              <a:rPr lang="en-US" sz="2800" dirty="0" err="1">
                <a:solidFill>
                  <a:srgbClr val="000000"/>
                </a:solidFill>
                <a:latin typeface="Consolas"/>
              </a:rPr>
              <a:t>Enum</a:t>
            </a:r>
            <a:r>
              <a:rPr lang="en-US" sz="2800" b="1" dirty="0" err="1">
                <a:solidFill>
                  <a:srgbClr val="CE5C00"/>
                </a:solidFill>
                <a:latin typeface="Consolas"/>
              </a:rPr>
              <a:t>.</a:t>
            </a:r>
            <a:r>
              <a:rPr lang="en-US" sz="2800" b="1" dirty="0" err="1">
                <a:solidFill>
                  <a:srgbClr val="000000"/>
                </a:solidFill>
                <a:latin typeface="Consolas"/>
              </a:rPr>
              <a:t>map</a:t>
            </a:r>
            <a:r>
              <a:rPr lang="en-US" sz="2800" b="1" dirty="0">
                <a:solidFill>
                  <a:srgbClr val="000000"/>
                </a:solidFill>
                <a:latin typeface="Consolas"/>
              </a:rPr>
              <a:t>(list, </a:t>
            </a:r>
            <a:r>
              <a:rPr lang="en-US" sz="2800" b="1" dirty="0">
                <a:solidFill>
                  <a:srgbClr val="A40000"/>
                </a:solidFill>
                <a:latin typeface="Consolas"/>
              </a:rPr>
              <a:t>&amp;</a:t>
            </a:r>
            <a:r>
              <a:rPr lang="en-US" sz="2800" b="1" dirty="0" err="1" smtClean="0">
                <a:solidFill>
                  <a:srgbClr val="000000"/>
                </a:solidFill>
                <a:latin typeface="Consolas"/>
              </a:rPr>
              <a:t>String</a:t>
            </a:r>
            <a:r>
              <a:rPr lang="en-US" sz="2800" b="1" dirty="0" err="1" smtClean="0">
                <a:solidFill>
                  <a:srgbClr val="CE5C00"/>
                </a:solidFill>
                <a:latin typeface="Consolas"/>
              </a:rPr>
              <a:t>.</a:t>
            </a:r>
            <a:r>
              <a:rPr lang="en-US" sz="2800" b="1" dirty="0" err="1" smtClean="0">
                <a:solidFill>
                  <a:srgbClr val="000000"/>
                </a:solidFill>
                <a:latin typeface="Consolas"/>
              </a:rPr>
              <a:t>upcase</a:t>
            </a:r>
            <a:r>
              <a:rPr lang="en-US" sz="2800" b="1" dirty="0" smtClean="0">
                <a:solidFill>
                  <a:srgbClr val="000000"/>
                </a:solidFill>
                <a:latin typeface="Consolas"/>
              </a:rPr>
              <a:t>/1)</a:t>
            </a:r>
            <a:endParaRPr lang="en-US" sz="2800" b="1" dirty="0">
              <a:solidFill>
                <a:srgbClr val="000000"/>
              </a:solidFill>
              <a:latin typeface="Consolas"/>
            </a:endParaRPr>
          </a:p>
          <a:p>
            <a:pPr marL="594360" lvl="2" indent="0">
              <a:buNone/>
            </a:pPr>
            <a:r>
              <a:rPr lang="en-US" sz="2600" i="1" dirty="0">
                <a:solidFill>
                  <a:srgbClr val="8F5902"/>
                </a:solidFill>
                <a:latin typeface="Consolas"/>
              </a:rPr>
              <a:t># =&gt; ["A", "B", "C"]</a:t>
            </a:r>
          </a:p>
          <a:p>
            <a:endParaRPr lang="en-US" dirty="0"/>
          </a:p>
        </p:txBody>
      </p:sp>
      <p:sp>
        <p:nvSpPr>
          <p:cNvPr id="3" name="Title 2"/>
          <p:cNvSpPr>
            <a:spLocks noGrp="1"/>
          </p:cNvSpPr>
          <p:nvPr>
            <p:ph type="title"/>
          </p:nvPr>
        </p:nvSpPr>
        <p:spPr/>
        <p:txBody>
          <a:bodyPr/>
          <a:lstStyle/>
          <a:p>
            <a:r>
              <a:rPr lang="en-US" dirty="0" smtClean="0"/>
              <a:t>HIGHER ORDER FUNCTIONS</a:t>
            </a:r>
            <a:endParaRPr lang="en-US" dirty="0"/>
          </a:p>
        </p:txBody>
      </p:sp>
    </p:spTree>
    <p:extLst>
      <p:ext uri="{BB962C8B-B14F-4D97-AF65-F5344CB8AC3E}">
        <p14:creationId xmlns:p14="http://schemas.microsoft.com/office/powerpoint/2010/main" val="200001351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45720" indent="0">
              <a:buNone/>
            </a:pPr>
            <a:endParaRPr lang="is-IS" sz="2800" dirty="0" smtClean="0">
              <a:solidFill>
                <a:srgbClr val="000000"/>
              </a:solidFill>
              <a:latin typeface="Consolas"/>
            </a:endParaRPr>
          </a:p>
          <a:p>
            <a:pPr marL="45720" indent="0">
              <a:buNone/>
            </a:pPr>
            <a:r>
              <a:rPr lang="is-IS" sz="2800" dirty="0" smtClean="0">
                <a:solidFill>
                  <a:srgbClr val="000000"/>
                </a:solidFill>
                <a:latin typeface="Consolas"/>
              </a:rPr>
              <a:t>a_fn </a:t>
            </a:r>
            <a:r>
              <a:rPr lang="is-IS" sz="2800" b="1" dirty="0">
                <a:solidFill>
                  <a:srgbClr val="CE5C00"/>
                </a:solidFill>
                <a:latin typeface="Consolas"/>
              </a:rPr>
              <a:t>= </a:t>
            </a:r>
            <a:r>
              <a:rPr lang="is-IS" sz="2800" b="1" dirty="0">
                <a:solidFill>
                  <a:srgbClr val="204A87"/>
                </a:solidFill>
                <a:latin typeface="Consolas"/>
              </a:rPr>
              <a:t>fn</a:t>
            </a:r>
            <a:r>
              <a:rPr lang="is-IS" sz="2800" b="1" dirty="0">
                <a:solidFill>
                  <a:srgbClr val="000000"/>
                </a:solidFill>
                <a:latin typeface="Consolas"/>
              </a:rPr>
              <a:t>(a, b, c) </a:t>
            </a:r>
            <a:r>
              <a:rPr lang="is-IS" sz="2800" b="1" dirty="0">
                <a:solidFill>
                  <a:srgbClr val="CE5C00"/>
                </a:solidFill>
                <a:latin typeface="Consolas"/>
              </a:rPr>
              <a:t>-&gt; </a:t>
            </a:r>
            <a:r>
              <a:rPr lang="is-IS" sz="2800" b="1" dirty="0">
                <a:solidFill>
                  <a:srgbClr val="000000"/>
                </a:solidFill>
                <a:latin typeface="Consolas"/>
              </a:rPr>
              <a:t>{a, b, c} </a:t>
            </a:r>
            <a:r>
              <a:rPr lang="is-IS" sz="2800" b="1" dirty="0" smtClean="0">
                <a:solidFill>
                  <a:srgbClr val="204A87"/>
                </a:solidFill>
                <a:latin typeface="Consolas"/>
              </a:rPr>
              <a:t>end</a:t>
            </a:r>
          </a:p>
          <a:p>
            <a:pPr marL="45720" indent="0">
              <a:buNone/>
            </a:pPr>
            <a:endParaRPr lang="en-US" sz="2800" dirty="0" smtClean="0">
              <a:solidFill>
                <a:srgbClr val="000000"/>
              </a:solidFill>
              <a:latin typeface="Consolas"/>
            </a:endParaRPr>
          </a:p>
          <a:p>
            <a:pPr marL="45720" indent="0">
              <a:buNone/>
            </a:pPr>
            <a:r>
              <a:rPr lang="en-US" sz="2800" dirty="0" smtClean="0">
                <a:solidFill>
                  <a:srgbClr val="000000"/>
                </a:solidFill>
                <a:latin typeface="Consolas"/>
              </a:rPr>
              <a:t>partial </a:t>
            </a:r>
            <a:r>
              <a:rPr lang="en-US" sz="2800" b="1" dirty="0">
                <a:solidFill>
                  <a:srgbClr val="CE5C00"/>
                </a:solidFill>
                <a:latin typeface="Consolas"/>
              </a:rPr>
              <a:t>= </a:t>
            </a:r>
            <a:r>
              <a:rPr lang="en-US" sz="2800" b="1" dirty="0">
                <a:solidFill>
                  <a:srgbClr val="A40000"/>
                </a:solidFill>
                <a:latin typeface="Consolas"/>
              </a:rPr>
              <a:t>&amp;</a:t>
            </a:r>
            <a:r>
              <a:rPr lang="en-US" sz="2800" b="1" dirty="0" err="1">
                <a:solidFill>
                  <a:srgbClr val="000000"/>
                </a:solidFill>
                <a:latin typeface="Consolas"/>
              </a:rPr>
              <a:t>a_fn</a:t>
            </a:r>
            <a:r>
              <a:rPr lang="en-US" sz="2800" b="1" dirty="0">
                <a:solidFill>
                  <a:srgbClr val="CE5C00"/>
                </a:solidFill>
                <a:latin typeface="Consolas"/>
              </a:rPr>
              <a:t>.</a:t>
            </a:r>
            <a:r>
              <a:rPr lang="en-US" sz="2800" b="1" dirty="0">
                <a:solidFill>
                  <a:srgbClr val="000000"/>
                </a:solidFill>
                <a:latin typeface="Consolas"/>
              </a:rPr>
              <a:t>(</a:t>
            </a:r>
            <a:r>
              <a:rPr lang="en-US" sz="2800" b="1" dirty="0">
                <a:solidFill>
                  <a:srgbClr val="4E9A06"/>
                </a:solidFill>
                <a:latin typeface="Consolas"/>
              </a:rPr>
              <a:t>:</a:t>
            </a:r>
            <a:r>
              <a:rPr lang="en-US" sz="2800" b="1" dirty="0" err="1">
                <a:solidFill>
                  <a:srgbClr val="4E9A06"/>
                </a:solidFill>
                <a:latin typeface="Consolas"/>
              </a:rPr>
              <a:t>finn</a:t>
            </a:r>
            <a:r>
              <a:rPr lang="en-US" sz="2800" b="1" dirty="0">
                <a:solidFill>
                  <a:srgbClr val="000000"/>
                </a:solidFill>
                <a:latin typeface="Consolas"/>
              </a:rPr>
              <a:t>, &amp;1, </a:t>
            </a:r>
            <a:r>
              <a:rPr lang="en-US" sz="2800" b="1" dirty="0">
                <a:solidFill>
                  <a:srgbClr val="4E9A06"/>
                </a:solidFill>
                <a:latin typeface="Consolas"/>
              </a:rPr>
              <a:t>:human</a:t>
            </a:r>
            <a:r>
              <a:rPr lang="en-US" sz="2800" b="1" dirty="0">
                <a:solidFill>
                  <a:srgbClr val="000000"/>
                </a:solidFill>
                <a:latin typeface="Consolas"/>
              </a:rPr>
              <a:t>)</a:t>
            </a:r>
          </a:p>
          <a:p>
            <a:pPr marL="45720" indent="0">
              <a:buNone/>
            </a:pPr>
            <a:endParaRPr lang="en-US" sz="2800" dirty="0" smtClean="0">
              <a:solidFill>
                <a:srgbClr val="000000"/>
              </a:solidFill>
              <a:latin typeface="Consolas"/>
            </a:endParaRPr>
          </a:p>
          <a:p>
            <a:pPr marL="45720" indent="0">
              <a:buNone/>
            </a:pPr>
            <a:r>
              <a:rPr lang="en-US" sz="2800" dirty="0" smtClean="0">
                <a:solidFill>
                  <a:srgbClr val="000000"/>
                </a:solidFill>
                <a:latin typeface="Consolas"/>
              </a:rPr>
              <a:t>partial</a:t>
            </a:r>
            <a:r>
              <a:rPr lang="en-US" sz="2800" b="1" dirty="0">
                <a:solidFill>
                  <a:srgbClr val="CE5C00"/>
                </a:solidFill>
                <a:latin typeface="Consolas"/>
              </a:rPr>
              <a:t>.</a:t>
            </a:r>
            <a:r>
              <a:rPr lang="en-US" sz="2800" b="1" dirty="0">
                <a:solidFill>
                  <a:srgbClr val="000000"/>
                </a:solidFill>
                <a:latin typeface="Consolas"/>
              </a:rPr>
              <a:t>(</a:t>
            </a:r>
            <a:r>
              <a:rPr lang="en-US" sz="2800" b="1" dirty="0">
                <a:solidFill>
                  <a:srgbClr val="4E9A06"/>
                </a:solidFill>
                <a:latin typeface="Consolas"/>
              </a:rPr>
              <a:t>:the</a:t>
            </a:r>
            <a:r>
              <a:rPr lang="en-US" sz="2800" b="1" dirty="0">
                <a:solidFill>
                  <a:srgbClr val="000000"/>
                </a:solidFill>
                <a:latin typeface="Consolas"/>
              </a:rPr>
              <a:t>)</a:t>
            </a:r>
          </a:p>
          <a:p>
            <a:pPr marL="45720" indent="0">
              <a:buNone/>
            </a:pPr>
            <a:r>
              <a:rPr lang="en-US" sz="2800" i="1" dirty="0">
                <a:solidFill>
                  <a:srgbClr val="8F5902"/>
                </a:solidFill>
                <a:latin typeface="Consolas"/>
              </a:rPr>
              <a:t># =&gt; {:</a:t>
            </a:r>
            <a:r>
              <a:rPr lang="en-US" sz="2800" i="1" dirty="0" err="1">
                <a:solidFill>
                  <a:srgbClr val="8F5902"/>
                </a:solidFill>
                <a:latin typeface="Consolas"/>
              </a:rPr>
              <a:t>finn</a:t>
            </a:r>
            <a:r>
              <a:rPr lang="en-US" sz="2800" i="1" dirty="0">
                <a:solidFill>
                  <a:srgbClr val="8F5902"/>
                </a:solidFill>
                <a:latin typeface="Consolas"/>
              </a:rPr>
              <a:t>, :the, :human}</a:t>
            </a:r>
          </a:p>
          <a:p>
            <a:endParaRPr lang="is-IS" sz="2800" b="1" dirty="0" smtClean="0">
              <a:solidFill>
                <a:srgbClr val="204A87"/>
              </a:solidFill>
              <a:latin typeface="Consolas"/>
            </a:endParaRPr>
          </a:p>
          <a:p>
            <a:endParaRPr lang="is-IS" b="1" dirty="0">
              <a:solidFill>
                <a:srgbClr val="204A87"/>
              </a:solidFill>
              <a:latin typeface="Consolas"/>
            </a:endParaRPr>
          </a:p>
          <a:p>
            <a:endParaRPr lang="en-US" dirty="0"/>
          </a:p>
        </p:txBody>
      </p:sp>
      <p:sp>
        <p:nvSpPr>
          <p:cNvPr id="3" name="Title 2"/>
          <p:cNvSpPr>
            <a:spLocks noGrp="1"/>
          </p:cNvSpPr>
          <p:nvPr>
            <p:ph type="title"/>
          </p:nvPr>
        </p:nvSpPr>
        <p:spPr/>
        <p:txBody>
          <a:bodyPr/>
          <a:lstStyle/>
          <a:p>
            <a:r>
              <a:rPr lang="en-US" dirty="0" smtClean="0"/>
              <a:t>Partial Application</a:t>
            </a:r>
            <a:endParaRPr lang="en-US" dirty="0"/>
          </a:p>
        </p:txBody>
      </p:sp>
    </p:spTree>
    <p:extLst>
      <p:ext uri="{BB962C8B-B14F-4D97-AF65-F5344CB8AC3E}">
        <p14:creationId xmlns:p14="http://schemas.microsoft.com/office/powerpoint/2010/main" val="206686121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marL="45720" indent="0">
              <a:buNone/>
            </a:pPr>
            <a:r>
              <a:rPr lang="is-IS" sz="2800" dirty="0">
                <a:solidFill>
                  <a:srgbClr val="000000"/>
                </a:solidFill>
                <a:latin typeface="Consolas"/>
              </a:rPr>
              <a:t>a_fn </a:t>
            </a:r>
            <a:r>
              <a:rPr lang="is-IS" sz="2800" b="1" dirty="0">
                <a:solidFill>
                  <a:srgbClr val="CE5C00"/>
                </a:solidFill>
                <a:latin typeface="Consolas"/>
              </a:rPr>
              <a:t>= </a:t>
            </a:r>
            <a:r>
              <a:rPr lang="is-IS" sz="2800" b="1" dirty="0">
                <a:solidFill>
                  <a:srgbClr val="204A87"/>
                </a:solidFill>
                <a:latin typeface="Consolas"/>
              </a:rPr>
              <a:t>fn</a:t>
            </a:r>
            <a:r>
              <a:rPr lang="is-IS" sz="2800" b="1" dirty="0">
                <a:solidFill>
                  <a:srgbClr val="000000"/>
                </a:solidFill>
                <a:latin typeface="Consolas"/>
              </a:rPr>
              <a:t>(a, b, c) </a:t>
            </a:r>
            <a:r>
              <a:rPr lang="is-IS" sz="2800" b="1" dirty="0">
                <a:solidFill>
                  <a:srgbClr val="CE5C00"/>
                </a:solidFill>
                <a:latin typeface="Consolas"/>
              </a:rPr>
              <a:t>-&gt; </a:t>
            </a:r>
            <a:r>
              <a:rPr lang="is-IS" sz="2800" b="1" dirty="0">
                <a:solidFill>
                  <a:srgbClr val="000000"/>
                </a:solidFill>
                <a:latin typeface="Consolas"/>
              </a:rPr>
              <a:t>{a, b, c} </a:t>
            </a:r>
            <a:r>
              <a:rPr lang="is-IS" sz="2800" b="1" dirty="0" smtClean="0">
                <a:solidFill>
                  <a:srgbClr val="204A87"/>
                </a:solidFill>
                <a:latin typeface="Consolas"/>
              </a:rPr>
              <a:t>end</a:t>
            </a:r>
          </a:p>
          <a:p>
            <a:pPr marL="45720" indent="0">
              <a:buNone/>
            </a:pPr>
            <a:r>
              <a:rPr lang="en-US" sz="2800" dirty="0">
                <a:solidFill>
                  <a:srgbClr val="000000"/>
                </a:solidFill>
                <a:latin typeface="Consolas"/>
              </a:rPr>
              <a:t>partial </a:t>
            </a:r>
            <a:r>
              <a:rPr lang="en-US" sz="2800" b="1" dirty="0">
                <a:solidFill>
                  <a:srgbClr val="CE5C00"/>
                </a:solidFill>
                <a:latin typeface="Consolas"/>
              </a:rPr>
              <a:t>= </a:t>
            </a:r>
            <a:r>
              <a:rPr lang="en-US" sz="2800" b="1" dirty="0">
                <a:solidFill>
                  <a:srgbClr val="A40000"/>
                </a:solidFill>
                <a:latin typeface="Consolas"/>
              </a:rPr>
              <a:t>&amp;</a:t>
            </a:r>
            <a:r>
              <a:rPr lang="en-US" sz="2800" b="1" dirty="0" err="1">
                <a:solidFill>
                  <a:srgbClr val="000000"/>
                </a:solidFill>
                <a:latin typeface="Consolas"/>
              </a:rPr>
              <a:t>a_fn</a:t>
            </a:r>
            <a:r>
              <a:rPr lang="en-US" sz="2800" b="1" dirty="0">
                <a:solidFill>
                  <a:srgbClr val="CE5C00"/>
                </a:solidFill>
                <a:latin typeface="Consolas"/>
              </a:rPr>
              <a:t>.</a:t>
            </a:r>
            <a:r>
              <a:rPr lang="en-US" sz="2800" b="1" dirty="0">
                <a:solidFill>
                  <a:srgbClr val="000000"/>
                </a:solidFill>
                <a:latin typeface="Consolas"/>
              </a:rPr>
              <a:t>(</a:t>
            </a:r>
            <a:r>
              <a:rPr lang="en-US" sz="2800" b="1" dirty="0">
                <a:solidFill>
                  <a:srgbClr val="4E9A06"/>
                </a:solidFill>
                <a:latin typeface="Consolas"/>
              </a:rPr>
              <a:t>:</a:t>
            </a:r>
            <a:r>
              <a:rPr lang="en-US" sz="2800" b="1" dirty="0" err="1">
                <a:solidFill>
                  <a:srgbClr val="4E9A06"/>
                </a:solidFill>
                <a:latin typeface="Consolas"/>
              </a:rPr>
              <a:t>finn</a:t>
            </a:r>
            <a:r>
              <a:rPr lang="en-US" sz="2800" b="1" dirty="0">
                <a:solidFill>
                  <a:srgbClr val="000000"/>
                </a:solidFill>
                <a:latin typeface="Consolas"/>
              </a:rPr>
              <a:t>, &amp;1, </a:t>
            </a:r>
            <a:r>
              <a:rPr lang="en-US" sz="2800" b="1" dirty="0">
                <a:solidFill>
                  <a:srgbClr val="4E9A06"/>
                </a:solidFill>
                <a:latin typeface="Consolas"/>
              </a:rPr>
              <a:t>:human</a:t>
            </a:r>
            <a:r>
              <a:rPr lang="en-US" sz="2800" b="1" dirty="0">
                <a:solidFill>
                  <a:srgbClr val="000000"/>
                </a:solidFill>
                <a:latin typeface="Consolas"/>
              </a:rPr>
              <a:t>)</a:t>
            </a:r>
          </a:p>
          <a:p>
            <a:pPr marL="45720" indent="0">
              <a:buNone/>
            </a:pPr>
            <a:r>
              <a:rPr lang="en-US" sz="2800" dirty="0">
                <a:solidFill>
                  <a:srgbClr val="000000"/>
                </a:solidFill>
                <a:latin typeface="Consolas"/>
              </a:rPr>
              <a:t>partial</a:t>
            </a:r>
            <a:r>
              <a:rPr lang="en-US" sz="2800" b="1" dirty="0">
                <a:solidFill>
                  <a:srgbClr val="CE5C00"/>
                </a:solidFill>
                <a:latin typeface="Consolas"/>
              </a:rPr>
              <a:t>.</a:t>
            </a:r>
            <a:r>
              <a:rPr lang="en-US" sz="2800" b="1" dirty="0">
                <a:solidFill>
                  <a:srgbClr val="000000"/>
                </a:solidFill>
                <a:latin typeface="Consolas"/>
              </a:rPr>
              <a:t>(</a:t>
            </a:r>
            <a:r>
              <a:rPr lang="en-US" sz="2800" b="1" dirty="0">
                <a:solidFill>
                  <a:srgbClr val="4E9A06"/>
                </a:solidFill>
                <a:latin typeface="Consolas"/>
              </a:rPr>
              <a:t>:the</a:t>
            </a:r>
            <a:r>
              <a:rPr lang="en-US" sz="2800" b="1" dirty="0">
                <a:solidFill>
                  <a:srgbClr val="000000"/>
                </a:solidFill>
                <a:latin typeface="Consolas"/>
              </a:rPr>
              <a:t>)</a:t>
            </a:r>
          </a:p>
          <a:p>
            <a:pPr marL="45720" indent="0">
              <a:buNone/>
            </a:pPr>
            <a:r>
              <a:rPr lang="en-US" sz="2800" i="1" dirty="0">
                <a:solidFill>
                  <a:srgbClr val="8F5902"/>
                </a:solidFill>
                <a:latin typeface="Consolas"/>
              </a:rPr>
              <a:t># =&gt; {:</a:t>
            </a:r>
            <a:r>
              <a:rPr lang="en-US" sz="2800" i="1" dirty="0" err="1">
                <a:solidFill>
                  <a:srgbClr val="8F5902"/>
                </a:solidFill>
                <a:latin typeface="Consolas"/>
              </a:rPr>
              <a:t>finn</a:t>
            </a:r>
            <a:r>
              <a:rPr lang="en-US" sz="2800" i="1" dirty="0">
                <a:solidFill>
                  <a:srgbClr val="8F5902"/>
                </a:solidFill>
                <a:latin typeface="Consolas"/>
              </a:rPr>
              <a:t>, :the, :human}</a:t>
            </a:r>
          </a:p>
          <a:p>
            <a:endParaRPr lang="is-IS" sz="2800" b="1" dirty="0" smtClean="0">
              <a:solidFill>
                <a:srgbClr val="204A87"/>
              </a:solidFill>
              <a:latin typeface="Consolas"/>
            </a:endParaRPr>
          </a:p>
          <a:p>
            <a:pPr marL="45720" indent="0">
              <a:buNone/>
            </a:pPr>
            <a:r>
              <a:rPr lang="en-US" sz="2800" dirty="0">
                <a:solidFill>
                  <a:srgbClr val="000000"/>
                </a:solidFill>
                <a:latin typeface="Consolas"/>
              </a:rPr>
              <a:t>partial </a:t>
            </a:r>
            <a:r>
              <a:rPr lang="en-US" sz="2800" b="1" dirty="0">
                <a:solidFill>
                  <a:srgbClr val="CE5C00"/>
                </a:solidFill>
                <a:latin typeface="Consolas"/>
              </a:rPr>
              <a:t>= </a:t>
            </a:r>
            <a:r>
              <a:rPr lang="en-US" sz="2800" b="1" dirty="0">
                <a:solidFill>
                  <a:srgbClr val="A40000"/>
                </a:solidFill>
                <a:latin typeface="Consolas"/>
              </a:rPr>
              <a:t>&amp;</a:t>
            </a:r>
            <a:r>
              <a:rPr lang="en-US" sz="2800" b="1" dirty="0" err="1">
                <a:solidFill>
                  <a:srgbClr val="000000"/>
                </a:solidFill>
                <a:latin typeface="Consolas"/>
              </a:rPr>
              <a:t>a_fn</a:t>
            </a:r>
            <a:r>
              <a:rPr lang="en-US" sz="2800" b="1" dirty="0">
                <a:solidFill>
                  <a:srgbClr val="000000"/>
                </a:solidFill>
                <a:latin typeface="Consolas"/>
              </a:rPr>
              <a:t>(</a:t>
            </a:r>
            <a:r>
              <a:rPr lang="en-US" sz="2800" b="1" dirty="0">
                <a:solidFill>
                  <a:srgbClr val="4E9A06"/>
                </a:solidFill>
                <a:latin typeface="Consolas"/>
              </a:rPr>
              <a:t>:</a:t>
            </a:r>
            <a:r>
              <a:rPr lang="en-US" sz="2800" b="1" dirty="0" err="1">
                <a:solidFill>
                  <a:srgbClr val="4E9A06"/>
                </a:solidFill>
                <a:latin typeface="Consolas"/>
              </a:rPr>
              <a:t>finn</a:t>
            </a:r>
            <a:r>
              <a:rPr lang="en-US" sz="2800" b="1" dirty="0">
                <a:solidFill>
                  <a:srgbClr val="000000"/>
                </a:solidFill>
                <a:latin typeface="Consolas"/>
              </a:rPr>
              <a:t>, &amp;1, </a:t>
            </a:r>
            <a:r>
              <a:rPr lang="en-US" sz="2800" b="1" dirty="0">
                <a:solidFill>
                  <a:srgbClr val="4E9A06"/>
                </a:solidFill>
                <a:latin typeface="Consolas"/>
              </a:rPr>
              <a:t>:human</a:t>
            </a:r>
            <a:r>
              <a:rPr lang="en-US" sz="2800" b="1" dirty="0">
                <a:solidFill>
                  <a:srgbClr val="000000"/>
                </a:solidFill>
                <a:latin typeface="Consolas"/>
              </a:rPr>
              <a:t>)</a:t>
            </a:r>
          </a:p>
          <a:p>
            <a:pPr marL="45720" indent="0">
              <a:buNone/>
            </a:pPr>
            <a:r>
              <a:rPr lang="en-US" sz="2800" dirty="0" smtClean="0">
                <a:solidFill>
                  <a:srgbClr val="000000"/>
                </a:solidFill>
                <a:latin typeface="Consolas"/>
              </a:rPr>
              <a:t>partial</a:t>
            </a:r>
            <a:r>
              <a:rPr lang="en-US" sz="2800" b="1" dirty="0" smtClean="0">
                <a:solidFill>
                  <a:srgbClr val="000000"/>
                </a:solidFill>
                <a:latin typeface="Consolas"/>
              </a:rPr>
              <a:t>(</a:t>
            </a:r>
            <a:r>
              <a:rPr lang="en-US" sz="2800" b="1" dirty="0">
                <a:solidFill>
                  <a:srgbClr val="4E9A06"/>
                </a:solidFill>
                <a:latin typeface="Consolas"/>
              </a:rPr>
              <a:t>:the</a:t>
            </a:r>
            <a:r>
              <a:rPr lang="en-US" sz="2800" b="1" dirty="0">
                <a:solidFill>
                  <a:srgbClr val="000000"/>
                </a:solidFill>
                <a:latin typeface="Consolas"/>
              </a:rPr>
              <a:t>)</a:t>
            </a:r>
          </a:p>
          <a:p>
            <a:pPr marL="45720" indent="0">
              <a:buNone/>
            </a:pPr>
            <a:r>
              <a:rPr lang="en-US" sz="2800" b="1" dirty="0">
                <a:solidFill>
                  <a:srgbClr val="CE5C00"/>
                </a:solidFill>
                <a:latin typeface="Consolas"/>
              </a:rPr>
              <a:t>** </a:t>
            </a:r>
            <a:r>
              <a:rPr lang="en-US" sz="2800" b="1" dirty="0">
                <a:solidFill>
                  <a:srgbClr val="000000"/>
                </a:solidFill>
                <a:latin typeface="Consolas"/>
              </a:rPr>
              <a:t>(</a:t>
            </a:r>
            <a:r>
              <a:rPr lang="en-US" sz="2800" b="1" dirty="0" err="1">
                <a:solidFill>
                  <a:srgbClr val="000000"/>
                </a:solidFill>
                <a:latin typeface="Consolas"/>
              </a:rPr>
              <a:t>UndefinedFunctionError</a:t>
            </a:r>
            <a:r>
              <a:rPr lang="en-US" sz="2800" b="1" dirty="0">
                <a:solidFill>
                  <a:srgbClr val="000000"/>
                </a:solidFill>
                <a:latin typeface="Consolas"/>
              </a:rPr>
              <a:t>) undefined </a:t>
            </a:r>
            <a:r>
              <a:rPr lang="en-US" sz="2800" b="1" dirty="0">
                <a:solidFill>
                  <a:srgbClr val="4E9A06"/>
                </a:solidFill>
                <a:latin typeface="Consolas"/>
              </a:rPr>
              <a:t>function: </a:t>
            </a:r>
            <a:r>
              <a:rPr lang="en-US" sz="2800" b="1" dirty="0" err="1">
                <a:solidFill>
                  <a:srgbClr val="000000"/>
                </a:solidFill>
                <a:latin typeface="Consolas"/>
              </a:rPr>
              <a:t>IEx</a:t>
            </a:r>
            <a:r>
              <a:rPr lang="en-US" sz="2800" b="1" dirty="0" err="1">
                <a:solidFill>
                  <a:srgbClr val="CE5C00"/>
                </a:solidFill>
                <a:latin typeface="Consolas"/>
              </a:rPr>
              <a:t>.</a:t>
            </a:r>
            <a:r>
              <a:rPr lang="en-US" sz="2800" b="1" dirty="0" err="1">
                <a:solidFill>
                  <a:srgbClr val="000000"/>
                </a:solidFill>
                <a:latin typeface="Consolas"/>
              </a:rPr>
              <a:t>Helpers</a:t>
            </a:r>
            <a:r>
              <a:rPr lang="en-US" sz="2800" b="1" dirty="0" err="1">
                <a:solidFill>
                  <a:srgbClr val="CE5C00"/>
                </a:solidFill>
                <a:latin typeface="Consolas"/>
              </a:rPr>
              <a:t>.</a:t>
            </a:r>
            <a:r>
              <a:rPr lang="en-US" sz="2800" b="1" dirty="0" err="1">
                <a:solidFill>
                  <a:srgbClr val="000000"/>
                </a:solidFill>
                <a:latin typeface="Consolas"/>
              </a:rPr>
              <a:t>a_fn</a:t>
            </a:r>
            <a:r>
              <a:rPr lang="en-US" sz="2800" b="1" dirty="0">
                <a:solidFill>
                  <a:srgbClr val="CE5C00"/>
                </a:solidFill>
                <a:latin typeface="Consolas"/>
              </a:rPr>
              <a:t>/</a:t>
            </a:r>
            <a:r>
              <a:rPr lang="en-US" sz="2800" b="1" dirty="0">
                <a:solidFill>
                  <a:srgbClr val="0000CF"/>
                </a:solidFill>
                <a:latin typeface="Consolas"/>
              </a:rPr>
              <a:t>3</a:t>
            </a:r>
          </a:p>
          <a:p>
            <a:endParaRPr lang="is-IS" b="1" dirty="0">
              <a:solidFill>
                <a:srgbClr val="204A87"/>
              </a:solidFill>
              <a:latin typeface="Consolas"/>
            </a:endParaRPr>
          </a:p>
          <a:p>
            <a:endParaRPr lang="en-US" dirty="0"/>
          </a:p>
        </p:txBody>
      </p:sp>
      <p:sp>
        <p:nvSpPr>
          <p:cNvPr id="3" name="Title 2"/>
          <p:cNvSpPr>
            <a:spLocks noGrp="1"/>
          </p:cNvSpPr>
          <p:nvPr>
            <p:ph type="title"/>
          </p:nvPr>
        </p:nvSpPr>
        <p:spPr/>
        <p:txBody>
          <a:bodyPr/>
          <a:lstStyle/>
          <a:p>
            <a:r>
              <a:rPr lang="en-US" dirty="0" smtClean="0"/>
              <a:t>Partial Application</a:t>
            </a:r>
            <a:endParaRPr lang="en-US" dirty="0"/>
          </a:p>
        </p:txBody>
      </p:sp>
    </p:spTree>
    <p:extLst>
      <p:ext uri="{BB962C8B-B14F-4D97-AF65-F5344CB8AC3E}">
        <p14:creationId xmlns:p14="http://schemas.microsoft.com/office/powerpoint/2010/main" val="48768980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atternmatching.jpg"/>
          <p:cNvPicPr>
            <a:picLocks noGrp="1"/>
          </p:cNvPicPr>
          <p:nvPr>
            <p:ph idx="1"/>
          </p:nvPr>
        </p:nvPicPr>
        <p:blipFill>
          <a:blip r:embed="rId3">
            <a:extLst>
              <a:ext uri="{28A0092B-C50C-407E-A947-70E740481C1C}">
                <a14:useLocalDpi xmlns:a14="http://schemas.microsoft.com/office/drawing/2010/main" val="0"/>
              </a:ext>
            </a:extLst>
          </a:blip>
          <a:srcRect t="18734" b="18734"/>
          <a:stretch>
            <a:fillRect/>
          </a:stretch>
        </p:blipFill>
        <p:spPr>
          <a:xfrm>
            <a:off x="124132" y="1633329"/>
            <a:ext cx="8851574" cy="5050416"/>
          </a:xfrm>
        </p:spPr>
      </p:pic>
      <p:sp>
        <p:nvSpPr>
          <p:cNvPr id="3" name="Title 2"/>
          <p:cNvSpPr>
            <a:spLocks noGrp="1"/>
          </p:cNvSpPr>
          <p:nvPr>
            <p:ph type="title"/>
          </p:nvPr>
        </p:nvSpPr>
        <p:spPr/>
        <p:txBody>
          <a:bodyPr/>
          <a:lstStyle/>
          <a:p>
            <a:r>
              <a:rPr lang="en-US" sz="6000" dirty="0" smtClean="0"/>
              <a:t>Pattern matching</a:t>
            </a:r>
            <a:endParaRPr lang="en-US" sz="6000" dirty="0"/>
          </a:p>
        </p:txBody>
      </p:sp>
      <p:sp>
        <p:nvSpPr>
          <p:cNvPr id="2" name="Rectangle 1"/>
          <p:cNvSpPr/>
          <p:nvPr/>
        </p:nvSpPr>
        <p:spPr>
          <a:xfrm>
            <a:off x="124132" y="6314413"/>
            <a:ext cx="5853545" cy="369332"/>
          </a:xfrm>
          <a:prstGeom prst="rect">
            <a:avLst/>
          </a:prstGeom>
        </p:spPr>
        <p:txBody>
          <a:bodyPr wrap="square">
            <a:spAutoFit/>
          </a:bodyPr>
          <a:lstStyle/>
          <a:p>
            <a:r>
              <a:rPr lang="en-US" dirty="0">
                <a:solidFill>
                  <a:schemeClr val="bg1"/>
                </a:solidFill>
              </a:rPr>
              <a:t>http://</a:t>
            </a:r>
            <a:r>
              <a:rPr lang="en-US" dirty="0" err="1">
                <a:solidFill>
                  <a:schemeClr val="bg1"/>
                </a:solidFill>
              </a:rPr>
              <a:t>www.flickr.com</a:t>
            </a:r>
            <a:r>
              <a:rPr lang="en-US" dirty="0">
                <a:solidFill>
                  <a:schemeClr val="bg1"/>
                </a:solidFill>
              </a:rPr>
              <a:t>/photos/</a:t>
            </a:r>
            <a:r>
              <a:rPr lang="en-US" dirty="0" err="1">
                <a:solidFill>
                  <a:schemeClr val="bg1"/>
                </a:solidFill>
              </a:rPr>
              <a:t>shelfappeal</a:t>
            </a:r>
            <a:r>
              <a:rPr lang="en-US" dirty="0">
                <a:solidFill>
                  <a:schemeClr val="bg1"/>
                </a:solidFill>
              </a:rPr>
              <a:t>/5751086999</a:t>
            </a:r>
          </a:p>
        </p:txBody>
      </p:sp>
    </p:spTree>
    <p:extLst>
      <p:ext uri="{BB962C8B-B14F-4D97-AF65-F5344CB8AC3E}">
        <p14:creationId xmlns:p14="http://schemas.microsoft.com/office/powerpoint/2010/main" val="180076501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38716" y="286446"/>
            <a:ext cx="8689246" cy="6986528"/>
          </a:xfrm>
          <a:prstGeom prst="rect">
            <a:avLst/>
          </a:prstGeom>
          <a:noFill/>
        </p:spPr>
        <p:txBody>
          <a:bodyPr wrap="square" rtlCol="0">
            <a:spAutoFit/>
          </a:bodyPr>
          <a:lstStyle/>
          <a:p>
            <a:pPr marL="45720" indent="0">
              <a:buNone/>
            </a:pPr>
            <a:r>
              <a:rPr lang="en-US" sz="2800" b="1" dirty="0" err="1">
                <a:solidFill>
                  <a:srgbClr val="204A87"/>
                </a:solidFill>
                <a:latin typeface="Consolas"/>
              </a:rPr>
              <a:t>defmodule</a:t>
            </a:r>
            <a:r>
              <a:rPr lang="en-US" sz="2800" b="1" dirty="0">
                <a:solidFill>
                  <a:srgbClr val="204A87"/>
                </a:solidFill>
                <a:latin typeface="Consolas"/>
              </a:rPr>
              <a:t> </a:t>
            </a:r>
            <a:r>
              <a:rPr lang="en-US" sz="2800" b="1" dirty="0">
                <a:solidFill>
                  <a:srgbClr val="000000"/>
                </a:solidFill>
                <a:latin typeface="Consolas"/>
              </a:rPr>
              <a:t>Dispatch </a:t>
            </a:r>
            <a:r>
              <a:rPr lang="en-US" sz="2800" b="1" dirty="0">
                <a:solidFill>
                  <a:srgbClr val="204A87"/>
                </a:solidFill>
                <a:latin typeface="Consolas"/>
              </a:rPr>
              <a:t>do</a:t>
            </a:r>
          </a:p>
          <a:p>
            <a:pPr marL="45720" indent="0">
              <a:buNone/>
            </a:pPr>
            <a:r>
              <a:rPr lang="de-DE" sz="2800" b="1" dirty="0">
                <a:solidFill>
                  <a:srgbClr val="204A87"/>
                </a:solidFill>
                <a:latin typeface="Consolas"/>
              </a:rPr>
              <a:t>  </a:t>
            </a:r>
            <a:r>
              <a:rPr lang="de-DE" sz="2800" b="1" dirty="0" err="1">
                <a:solidFill>
                  <a:srgbClr val="204A87"/>
                </a:solidFill>
                <a:latin typeface="Consolas"/>
              </a:rPr>
              <a:t>def</a:t>
            </a:r>
            <a:r>
              <a:rPr lang="de-DE" sz="2800" b="1" dirty="0">
                <a:solidFill>
                  <a:srgbClr val="204A87"/>
                </a:solidFill>
                <a:latin typeface="Consolas"/>
              </a:rPr>
              <a:t> </a:t>
            </a:r>
            <a:r>
              <a:rPr lang="de-DE" sz="2800" b="1" dirty="0" err="1">
                <a:solidFill>
                  <a:srgbClr val="000000"/>
                </a:solidFill>
                <a:latin typeface="Consolas"/>
              </a:rPr>
              <a:t>a_fn</a:t>
            </a:r>
            <a:r>
              <a:rPr lang="de-DE" sz="2800" b="1" dirty="0">
                <a:solidFill>
                  <a:srgbClr val="000000"/>
                </a:solidFill>
                <a:latin typeface="Consolas"/>
              </a:rPr>
              <a:t>({</a:t>
            </a:r>
            <a:r>
              <a:rPr lang="de-DE" sz="2800" b="1" dirty="0">
                <a:solidFill>
                  <a:srgbClr val="4E9A06"/>
                </a:solidFill>
                <a:latin typeface="Consolas"/>
              </a:rPr>
              <a:t>:</a:t>
            </a:r>
            <a:r>
              <a:rPr lang="de-DE" sz="2800" b="1" dirty="0" err="1">
                <a:solidFill>
                  <a:srgbClr val="4E9A06"/>
                </a:solidFill>
                <a:latin typeface="Consolas"/>
              </a:rPr>
              <a:t>this</a:t>
            </a:r>
            <a:r>
              <a:rPr lang="de-DE" sz="2800" b="1" dirty="0">
                <a:solidFill>
                  <a:srgbClr val="000000"/>
                </a:solidFill>
                <a:latin typeface="Consolas"/>
              </a:rPr>
              <a:t>, x}) </a:t>
            </a:r>
            <a:r>
              <a:rPr lang="de-DE" sz="2800" b="1" dirty="0">
                <a:solidFill>
                  <a:srgbClr val="204A87"/>
                </a:solidFill>
                <a:latin typeface="Consolas"/>
              </a:rPr>
              <a:t>do</a:t>
            </a:r>
          </a:p>
          <a:p>
            <a:pPr marL="45720" indent="0">
              <a:buNone/>
            </a:pPr>
            <a:r>
              <a:rPr lang="de-DE" sz="2800" b="1" dirty="0">
                <a:solidFill>
                  <a:srgbClr val="204A87"/>
                </a:solidFill>
                <a:latin typeface="Consolas"/>
              </a:rPr>
              <a:t>    </a:t>
            </a:r>
            <a:r>
              <a:rPr lang="de-DE" sz="2800" b="1" dirty="0">
                <a:solidFill>
                  <a:srgbClr val="4E9A06"/>
                </a:solidFill>
                <a:latin typeface="Consolas"/>
              </a:rPr>
              <a:t>"</a:t>
            </a:r>
            <a:r>
              <a:rPr lang="de-DE" sz="2800" b="1" dirty="0" err="1">
                <a:solidFill>
                  <a:srgbClr val="4E9A06"/>
                </a:solidFill>
                <a:latin typeface="Consolas"/>
              </a:rPr>
              <a:t>You</a:t>
            </a:r>
            <a:r>
              <a:rPr lang="de-DE" sz="2800" b="1" dirty="0">
                <a:solidFill>
                  <a:srgbClr val="4E9A06"/>
                </a:solidFill>
                <a:latin typeface="Consolas"/>
              </a:rPr>
              <a:t> </a:t>
            </a:r>
            <a:r>
              <a:rPr lang="de-DE" sz="2800" b="1" dirty="0" err="1">
                <a:solidFill>
                  <a:srgbClr val="4E9A06"/>
                </a:solidFill>
                <a:latin typeface="Consolas"/>
              </a:rPr>
              <a:t>can</a:t>
            </a:r>
            <a:r>
              <a:rPr lang="de-DE" sz="2800" b="1" dirty="0">
                <a:solidFill>
                  <a:srgbClr val="4E9A06"/>
                </a:solidFill>
                <a:latin typeface="Consolas"/>
              </a:rPr>
              <a:t> </a:t>
            </a:r>
            <a:r>
              <a:rPr lang="de-DE" sz="2800" b="1" dirty="0" err="1">
                <a:solidFill>
                  <a:srgbClr val="4E9A06"/>
                </a:solidFill>
                <a:latin typeface="Consolas"/>
              </a:rPr>
              <a:t>go</a:t>
            </a:r>
            <a:r>
              <a:rPr lang="de-DE" sz="2800" b="1" dirty="0">
                <a:solidFill>
                  <a:srgbClr val="4E9A06"/>
                </a:solidFill>
                <a:latin typeface="Consolas"/>
              </a:rPr>
              <a:t> </a:t>
            </a:r>
            <a:r>
              <a:rPr lang="de-DE" sz="2800" b="1" dirty="0" err="1">
                <a:solidFill>
                  <a:srgbClr val="4E9A06"/>
                </a:solidFill>
                <a:latin typeface="Consolas"/>
              </a:rPr>
              <a:t>with</a:t>
            </a:r>
            <a:r>
              <a:rPr lang="de-DE" sz="2800" b="1" dirty="0">
                <a:solidFill>
                  <a:srgbClr val="4E9A06"/>
                </a:solidFill>
                <a:latin typeface="Consolas"/>
              </a:rPr>
              <a:t> </a:t>
            </a:r>
            <a:r>
              <a:rPr lang="de-DE" sz="2800" b="1" dirty="0" err="1">
                <a:solidFill>
                  <a:srgbClr val="4E9A06"/>
                </a:solidFill>
                <a:latin typeface="Consolas"/>
              </a:rPr>
              <a:t>this</a:t>
            </a:r>
            <a:r>
              <a:rPr lang="de-DE" sz="2800" b="1" dirty="0">
                <a:solidFill>
                  <a:srgbClr val="4E9A06"/>
                </a:solidFill>
                <a:latin typeface="Consolas"/>
              </a:rPr>
              <a:t>: #{</a:t>
            </a:r>
            <a:r>
              <a:rPr lang="de-DE" sz="2800" b="1" dirty="0">
                <a:solidFill>
                  <a:srgbClr val="000000"/>
                </a:solidFill>
                <a:latin typeface="Consolas"/>
              </a:rPr>
              <a:t>x</a:t>
            </a:r>
            <a:r>
              <a:rPr lang="de-DE" sz="2800" b="1" dirty="0">
                <a:solidFill>
                  <a:srgbClr val="4E9A06"/>
                </a:solidFill>
                <a:latin typeface="Consolas"/>
              </a:rPr>
              <a:t>}"</a:t>
            </a:r>
          </a:p>
          <a:p>
            <a:pPr marL="45720" indent="0">
              <a:buNone/>
            </a:pPr>
            <a:r>
              <a:rPr lang="de-DE" sz="2800" dirty="0">
                <a:latin typeface="Consolas"/>
              </a:rPr>
              <a:t>  </a:t>
            </a:r>
            <a:r>
              <a:rPr lang="de-DE" sz="2800" b="1" dirty="0">
                <a:solidFill>
                  <a:srgbClr val="204A87"/>
                </a:solidFill>
                <a:latin typeface="Consolas"/>
              </a:rPr>
              <a:t>end</a:t>
            </a:r>
          </a:p>
          <a:p>
            <a:pPr marL="45720" indent="0">
              <a:buNone/>
            </a:pPr>
            <a:endParaRPr lang="de-DE" sz="2800" dirty="0">
              <a:latin typeface="Consolas"/>
            </a:endParaRPr>
          </a:p>
          <a:p>
            <a:pPr marL="45720" indent="0">
              <a:buNone/>
            </a:pPr>
            <a:r>
              <a:rPr lang="en-US" sz="2800" dirty="0">
                <a:latin typeface="Consolas"/>
              </a:rPr>
              <a:t>  </a:t>
            </a:r>
            <a:r>
              <a:rPr lang="en-US" sz="2800" b="1" dirty="0" err="1">
                <a:solidFill>
                  <a:srgbClr val="204A87"/>
                </a:solidFill>
                <a:latin typeface="Consolas"/>
              </a:rPr>
              <a:t>def</a:t>
            </a:r>
            <a:r>
              <a:rPr lang="en-US" sz="2800" b="1" dirty="0">
                <a:solidFill>
                  <a:srgbClr val="204A87"/>
                </a:solidFill>
                <a:latin typeface="Consolas"/>
              </a:rPr>
              <a:t> </a:t>
            </a:r>
            <a:r>
              <a:rPr lang="en-US" sz="2800" b="1" dirty="0" err="1">
                <a:solidFill>
                  <a:srgbClr val="000000"/>
                </a:solidFill>
                <a:latin typeface="Consolas"/>
              </a:rPr>
              <a:t>a_fn</a:t>
            </a:r>
            <a:r>
              <a:rPr lang="en-US" sz="2800" b="1" dirty="0">
                <a:solidFill>
                  <a:srgbClr val="000000"/>
                </a:solidFill>
                <a:latin typeface="Consolas"/>
              </a:rPr>
              <a:t>({</a:t>
            </a:r>
            <a:r>
              <a:rPr lang="en-US" sz="2800" b="1" dirty="0">
                <a:solidFill>
                  <a:srgbClr val="4E9A06"/>
                </a:solidFill>
                <a:latin typeface="Consolas"/>
              </a:rPr>
              <a:t>:that</a:t>
            </a:r>
            <a:r>
              <a:rPr lang="en-US" sz="2800" b="1" dirty="0">
                <a:solidFill>
                  <a:srgbClr val="000000"/>
                </a:solidFill>
                <a:latin typeface="Consolas"/>
              </a:rPr>
              <a:t>, y}) </a:t>
            </a:r>
            <a:r>
              <a:rPr lang="en-US" sz="2800" b="1" dirty="0">
                <a:solidFill>
                  <a:srgbClr val="204A87"/>
                </a:solidFill>
                <a:latin typeface="Consolas"/>
              </a:rPr>
              <a:t>do</a:t>
            </a:r>
          </a:p>
          <a:p>
            <a:pPr marL="45720" indent="0">
              <a:buNone/>
            </a:pPr>
            <a:r>
              <a:rPr lang="en-US" sz="2800" b="1" dirty="0">
                <a:solidFill>
                  <a:srgbClr val="204A87"/>
                </a:solidFill>
                <a:latin typeface="Consolas"/>
              </a:rPr>
              <a:t>    </a:t>
            </a:r>
            <a:r>
              <a:rPr lang="en-US" sz="2800" b="1" dirty="0">
                <a:solidFill>
                  <a:srgbClr val="4E9A06"/>
                </a:solidFill>
                <a:latin typeface="Consolas"/>
              </a:rPr>
              <a:t>"Or you can go with that: #{</a:t>
            </a:r>
            <a:r>
              <a:rPr lang="en-US" sz="2800" b="1" dirty="0">
                <a:solidFill>
                  <a:srgbClr val="000000"/>
                </a:solidFill>
                <a:latin typeface="Consolas"/>
              </a:rPr>
              <a:t>y</a:t>
            </a:r>
            <a:r>
              <a:rPr lang="en-US" sz="2800" b="1" dirty="0">
                <a:solidFill>
                  <a:srgbClr val="4E9A06"/>
                </a:solidFill>
                <a:latin typeface="Consolas"/>
              </a:rPr>
              <a:t>}"</a:t>
            </a:r>
          </a:p>
          <a:p>
            <a:pPr marL="45720" indent="0">
              <a:buNone/>
            </a:pPr>
            <a:r>
              <a:rPr lang="en-US" sz="2800" dirty="0">
                <a:latin typeface="Consolas"/>
              </a:rPr>
              <a:t>  </a:t>
            </a:r>
            <a:r>
              <a:rPr lang="en-US" sz="2800" b="1" dirty="0">
                <a:solidFill>
                  <a:srgbClr val="204A87"/>
                </a:solidFill>
                <a:latin typeface="Consolas"/>
              </a:rPr>
              <a:t>end</a:t>
            </a:r>
          </a:p>
          <a:p>
            <a:pPr marL="45720" indent="0">
              <a:buNone/>
            </a:pPr>
            <a:r>
              <a:rPr lang="en-US" sz="2800" b="1" dirty="0">
                <a:solidFill>
                  <a:srgbClr val="204A87"/>
                </a:solidFill>
                <a:latin typeface="Consolas"/>
              </a:rPr>
              <a:t>end</a:t>
            </a:r>
          </a:p>
          <a:p>
            <a:pPr marL="45720" indent="0">
              <a:buNone/>
            </a:pPr>
            <a:endParaRPr lang="en-US" sz="2800" dirty="0">
              <a:latin typeface="Consolas"/>
            </a:endParaRPr>
          </a:p>
          <a:p>
            <a:pPr marL="45720" indent="0">
              <a:buNone/>
            </a:pPr>
            <a:r>
              <a:rPr lang="en-US" sz="2800" dirty="0" err="1">
                <a:solidFill>
                  <a:srgbClr val="000000"/>
                </a:solidFill>
                <a:latin typeface="Consolas"/>
              </a:rPr>
              <a:t>Dispatch</a:t>
            </a:r>
            <a:r>
              <a:rPr lang="en-US" sz="2800" b="1" dirty="0" err="1">
                <a:solidFill>
                  <a:srgbClr val="CE5C00"/>
                </a:solidFill>
                <a:latin typeface="Consolas"/>
              </a:rPr>
              <a:t>.</a:t>
            </a:r>
            <a:r>
              <a:rPr lang="en-US" sz="2800" b="1" dirty="0" err="1">
                <a:solidFill>
                  <a:srgbClr val="000000"/>
                </a:solidFill>
                <a:latin typeface="Consolas"/>
              </a:rPr>
              <a:t>a_fn</a:t>
            </a:r>
            <a:r>
              <a:rPr lang="en-US" sz="2800" b="1" dirty="0">
                <a:solidFill>
                  <a:srgbClr val="000000"/>
                </a:solidFill>
                <a:latin typeface="Consolas"/>
              </a:rPr>
              <a:t>({</a:t>
            </a:r>
            <a:r>
              <a:rPr lang="en-US" sz="2800" b="1" dirty="0">
                <a:solidFill>
                  <a:srgbClr val="4E9A06"/>
                </a:solidFill>
                <a:latin typeface="Consolas"/>
              </a:rPr>
              <a:t>:this</a:t>
            </a:r>
            <a:r>
              <a:rPr lang="en-US" sz="2800" b="1" dirty="0">
                <a:solidFill>
                  <a:srgbClr val="000000"/>
                </a:solidFill>
                <a:latin typeface="Consolas"/>
              </a:rPr>
              <a:t>, </a:t>
            </a:r>
            <a:r>
              <a:rPr lang="en-US" sz="2800" b="1" dirty="0">
                <a:solidFill>
                  <a:srgbClr val="0000CF"/>
                </a:solidFill>
                <a:latin typeface="Consolas"/>
              </a:rPr>
              <a:t>1</a:t>
            </a:r>
            <a:r>
              <a:rPr lang="en-US" sz="2800" b="1" dirty="0">
                <a:solidFill>
                  <a:srgbClr val="000000"/>
                </a:solidFill>
                <a:latin typeface="Consolas"/>
              </a:rPr>
              <a:t>})</a:t>
            </a:r>
          </a:p>
          <a:p>
            <a:pPr marL="45720" indent="0">
              <a:buNone/>
            </a:pPr>
            <a:r>
              <a:rPr lang="en-US" sz="2800" i="1" dirty="0">
                <a:solidFill>
                  <a:srgbClr val="8F5902"/>
                </a:solidFill>
                <a:latin typeface="Consolas"/>
              </a:rPr>
              <a:t># -&gt; "You can go with this: 1"</a:t>
            </a:r>
          </a:p>
          <a:p>
            <a:pPr marL="45720" indent="0">
              <a:buNone/>
            </a:pPr>
            <a:endParaRPr lang="en-US" sz="2800" dirty="0">
              <a:latin typeface="Consolas"/>
            </a:endParaRPr>
          </a:p>
          <a:p>
            <a:pPr marL="45720" indent="0">
              <a:buNone/>
            </a:pPr>
            <a:r>
              <a:rPr lang="en-US" sz="2800" dirty="0" err="1">
                <a:solidFill>
                  <a:srgbClr val="000000"/>
                </a:solidFill>
                <a:latin typeface="Consolas"/>
              </a:rPr>
              <a:t>Dispatch</a:t>
            </a:r>
            <a:r>
              <a:rPr lang="en-US" sz="2800" b="1" dirty="0" err="1">
                <a:solidFill>
                  <a:srgbClr val="CE5C00"/>
                </a:solidFill>
                <a:latin typeface="Consolas"/>
              </a:rPr>
              <a:t>.</a:t>
            </a:r>
            <a:r>
              <a:rPr lang="en-US" sz="2800" b="1" dirty="0" err="1">
                <a:solidFill>
                  <a:srgbClr val="000000"/>
                </a:solidFill>
                <a:latin typeface="Consolas"/>
              </a:rPr>
              <a:t>a_fn</a:t>
            </a:r>
            <a:r>
              <a:rPr lang="en-US" sz="2800" b="1" dirty="0">
                <a:solidFill>
                  <a:srgbClr val="000000"/>
                </a:solidFill>
                <a:latin typeface="Consolas"/>
              </a:rPr>
              <a:t>({</a:t>
            </a:r>
            <a:r>
              <a:rPr lang="en-US" sz="2800" b="1" dirty="0">
                <a:solidFill>
                  <a:srgbClr val="4E9A06"/>
                </a:solidFill>
                <a:latin typeface="Consolas"/>
              </a:rPr>
              <a:t>:that</a:t>
            </a:r>
            <a:r>
              <a:rPr lang="en-US" sz="2800" b="1" dirty="0">
                <a:solidFill>
                  <a:srgbClr val="000000"/>
                </a:solidFill>
                <a:latin typeface="Consolas"/>
              </a:rPr>
              <a:t>, </a:t>
            </a:r>
            <a:r>
              <a:rPr lang="en-US" sz="2800" b="1" dirty="0">
                <a:solidFill>
                  <a:srgbClr val="0000CF"/>
                </a:solidFill>
                <a:latin typeface="Consolas"/>
              </a:rPr>
              <a:t>2</a:t>
            </a:r>
            <a:r>
              <a:rPr lang="en-US" sz="2800" b="1" dirty="0">
                <a:solidFill>
                  <a:srgbClr val="000000"/>
                </a:solidFill>
                <a:latin typeface="Consolas"/>
              </a:rPr>
              <a:t>})</a:t>
            </a:r>
          </a:p>
          <a:p>
            <a:pPr marL="45720" indent="0">
              <a:buNone/>
            </a:pPr>
            <a:r>
              <a:rPr lang="en-US" sz="2800" i="1" dirty="0">
                <a:solidFill>
                  <a:srgbClr val="8F5902"/>
                </a:solidFill>
                <a:latin typeface="Consolas"/>
              </a:rPr>
              <a:t># -&gt; "Or you can go with that: 2"</a:t>
            </a:r>
          </a:p>
          <a:p>
            <a:endParaRPr lang="en-US" sz="2800" dirty="0"/>
          </a:p>
        </p:txBody>
      </p:sp>
    </p:spTree>
    <p:extLst>
      <p:ext uri="{BB962C8B-B14F-4D97-AF65-F5344CB8AC3E}">
        <p14:creationId xmlns:p14="http://schemas.microsoft.com/office/powerpoint/2010/main" val="323298371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8716" y="257802"/>
            <a:ext cx="8651052" cy="6124754"/>
          </a:xfrm>
          <a:prstGeom prst="rect">
            <a:avLst/>
          </a:prstGeom>
          <a:noFill/>
        </p:spPr>
        <p:txBody>
          <a:bodyPr wrap="square" rtlCol="0">
            <a:spAutoFit/>
          </a:bodyPr>
          <a:lstStyle/>
          <a:p>
            <a:r>
              <a:rPr lang="en-US" sz="2800" i="1" dirty="0">
                <a:solidFill>
                  <a:srgbClr val="8F5902"/>
                </a:solidFill>
                <a:latin typeface="Consolas"/>
              </a:rPr>
              <a:t># conditionals</a:t>
            </a:r>
          </a:p>
          <a:p>
            <a:endParaRPr lang="en-US" sz="2800" dirty="0">
              <a:latin typeface="Consolas"/>
            </a:endParaRPr>
          </a:p>
          <a:p>
            <a:r>
              <a:rPr lang="en-US" sz="2800" b="1" dirty="0" err="1">
                <a:solidFill>
                  <a:srgbClr val="204A87"/>
                </a:solidFill>
                <a:latin typeface="Consolas"/>
              </a:rPr>
              <a:t>defmodule</a:t>
            </a:r>
            <a:r>
              <a:rPr lang="en-US" sz="2800" b="1" dirty="0">
                <a:solidFill>
                  <a:srgbClr val="204A87"/>
                </a:solidFill>
                <a:latin typeface="Consolas"/>
              </a:rPr>
              <a:t> </a:t>
            </a:r>
            <a:r>
              <a:rPr lang="en-US" sz="2800" b="1" dirty="0">
                <a:solidFill>
                  <a:srgbClr val="000000"/>
                </a:solidFill>
                <a:latin typeface="Consolas"/>
              </a:rPr>
              <a:t>Case </a:t>
            </a:r>
            <a:r>
              <a:rPr lang="en-US" sz="2800" b="1" dirty="0">
                <a:solidFill>
                  <a:srgbClr val="204A87"/>
                </a:solidFill>
                <a:latin typeface="Consolas"/>
              </a:rPr>
              <a:t>do</a:t>
            </a:r>
          </a:p>
          <a:p>
            <a:r>
              <a:rPr lang="en-US" sz="2800" b="1" dirty="0">
                <a:solidFill>
                  <a:srgbClr val="204A87"/>
                </a:solidFill>
                <a:latin typeface="Consolas"/>
              </a:rPr>
              <a:t>  </a:t>
            </a:r>
            <a:r>
              <a:rPr lang="en-US" sz="2800" b="1" dirty="0" err="1">
                <a:solidFill>
                  <a:srgbClr val="204A87"/>
                </a:solidFill>
                <a:latin typeface="Consolas"/>
              </a:rPr>
              <a:t>def</a:t>
            </a:r>
            <a:r>
              <a:rPr lang="en-US" sz="2800" b="1" dirty="0">
                <a:solidFill>
                  <a:srgbClr val="204A87"/>
                </a:solidFill>
                <a:latin typeface="Consolas"/>
              </a:rPr>
              <a:t> </a:t>
            </a:r>
            <a:r>
              <a:rPr lang="en-US" sz="2800" b="1" dirty="0" err="1">
                <a:solidFill>
                  <a:srgbClr val="000000"/>
                </a:solidFill>
                <a:latin typeface="Consolas"/>
              </a:rPr>
              <a:t>a_case</a:t>
            </a:r>
            <a:r>
              <a:rPr lang="en-US" sz="2800" b="1" dirty="0">
                <a:solidFill>
                  <a:srgbClr val="000000"/>
                </a:solidFill>
                <a:latin typeface="Consolas"/>
              </a:rPr>
              <a:t>(</a:t>
            </a:r>
            <a:r>
              <a:rPr lang="en-US" sz="2800" b="1" dirty="0" err="1">
                <a:solidFill>
                  <a:srgbClr val="000000"/>
                </a:solidFill>
                <a:latin typeface="Consolas"/>
              </a:rPr>
              <a:t>arg</a:t>
            </a:r>
            <a:r>
              <a:rPr lang="en-US" sz="2800" b="1" dirty="0">
                <a:solidFill>
                  <a:srgbClr val="000000"/>
                </a:solidFill>
                <a:latin typeface="Consolas"/>
              </a:rPr>
              <a:t>) </a:t>
            </a:r>
            <a:r>
              <a:rPr lang="en-US" sz="2800" b="1" dirty="0">
                <a:solidFill>
                  <a:srgbClr val="204A87"/>
                </a:solidFill>
                <a:latin typeface="Consolas"/>
              </a:rPr>
              <a:t>do</a:t>
            </a:r>
          </a:p>
          <a:p>
            <a:r>
              <a:rPr lang="en-US" sz="2800" b="1" dirty="0">
                <a:solidFill>
                  <a:srgbClr val="204A87"/>
                </a:solidFill>
                <a:latin typeface="Consolas"/>
              </a:rPr>
              <a:t>    case </a:t>
            </a:r>
            <a:r>
              <a:rPr lang="en-US" sz="2800" b="1" dirty="0" err="1">
                <a:solidFill>
                  <a:srgbClr val="000000"/>
                </a:solidFill>
                <a:latin typeface="Consolas"/>
              </a:rPr>
              <a:t>arg</a:t>
            </a:r>
            <a:r>
              <a:rPr lang="en-US" sz="2800" b="1" dirty="0">
                <a:solidFill>
                  <a:srgbClr val="000000"/>
                </a:solidFill>
                <a:latin typeface="Consolas"/>
              </a:rPr>
              <a:t> </a:t>
            </a:r>
            <a:r>
              <a:rPr lang="en-US" sz="2800" b="1" dirty="0">
                <a:solidFill>
                  <a:srgbClr val="204A87"/>
                </a:solidFill>
                <a:latin typeface="Consolas"/>
              </a:rPr>
              <a:t>do</a:t>
            </a:r>
          </a:p>
          <a:p>
            <a:r>
              <a:rPr lang="hr-HR" sz="2800" b="1" dirty="0">
                <a:solidFill>
                  <a:srgbClr val="204A87"/>
                </a:solidFill>
                <a:latin typeface="Consolas"/>
              </a:rPr>
              <a:t>      </a:t>
            </a:r>
            <a:r>
              <a:rPr lang="hr-HR" sz="2800" b="1" dirty="0">
                <a:solidFill>
                  <a:srgbClr val="4E9A06"/>
                </a:solidFill>
                <a:latin typeface="Consolas"/>
              </a:rPr>
              <a:t>:atom </a:t>
            </a:r>
            <a:r>
              <a:rPr lang="hr-HR" sz="2800" b="1" dirty="0">
                <a:solidFill>
                  <a:srgbClr val="CE5C00"/>
                </a:solidFill>
                <a:latin typeface="Consolas"/>
              </a:rPr>
              <a:t>-&gt; </a:t>
            </a:r>
            <a:r>
              <a:rPr lang="hr-HR" sz="2800" b="1" dirty="0">
                <a:solidFill>
                  <a:srgbClr val="4E9A06"/>
                </a:solidFill>
                <a:latin typeface="Consolas"/>
              </a:rPr>
              <a:t>"An atom"</a:t>
            </a:r>
          </a:p>
          <a:p>
            <a:r>
              <a:rPr lang="en-US" sz="2800" dirty="0">
                <a:latin typeface="Consolas"/>
              </a:rPr>
              <a:t>      </a:t>
            </a:r>
            <a:r>
              <a:rPr lang="en-US" sz="2800" b="1" dirty="0">
                <a:solidFill>
                  <a:srgbClr val="0000CF"/>
                </a:solidFill>
                <a:latin typeface="Consolas"/>
              </a:rPr>
              <a:t>42 </a:t>
            </a:r>
            <a:r>
              <a:rPr lang="en-US" sz="2800" b="1" dirty="0">
                <a:solidFill>
                  <a:srgbClr val="CE5C00"/>
                </a:solidFill>
                <a:latin typeface="Consolas"/>
              </a:rPr>
              <a:t>-&gt; </a:t>
            </a:r>
            <a:r>
              <a:rPr lang="en-US" sz="2800" b="1" dirty="0">
                <a:solidFill>
                  <a:srgbClr val="4E9A06"/>
                </a:solidFill>
                <a:latin typeface="Consolas"/>
              </a:rPr>
              <a:t>"A number"</a:t>
            </a:r>
          </a:p>
          <a:p>
            <a:r>
              <a:rPr lang="en-US" sz="2800" dirty="0">
                <a:latin typeface="Consolas"/>
              </a:rPr>
              <a:t>      </a:t>
            </a:r>
            <a:r>
              <a:rPr lang="en-US" sz="2800" b="1" dirty="0">
                <a:solidFill>
                  <a:srgbClr val="000000"/>
                </a:solidFill>
                <a:latin typeface="Consolas"/>
              </a:rPr>
              <a:t>[</a:t>
            </a:r>
            <a:r>
              <a:rPr lang="en-US" sz="2800" b="1" dirty="0">
                <a:solidFill>
                  <a:srgbClr val="0000CF"/>
                </a:solidFill>
                <a:latin typeface="Consolas"/>
              </a:rPr>
              <a:t>1</a:t>
            </a:r>
            <a:r>
              <a:rPr lang="en-US" sz="2800" b="1" dirty="0">
                <a:solidFill>
                  <a:srgbClr val="000000"/>
                </a:solidFill>
                <a:latin typeface="Consolas"/>
              </a:rPr>
              <a:t>, </a:t>
            </a:r>
            <a:r>
              <a:rPr lang="en-US" sz="2800" b="1" dirty="0">
                <a:solidFill>
                  <a:srgbClr val="0000CF"/>
                </a:solidFill>
                <a:latin typeface="Consolas"/>
              </a:rPr>
              <a:t>2</a:t>
            </a:r>
            <a:r>
              <a:rPr lang="en-US" sz="2800" b="1" dirty="0">
                <a:solidFill>
                  <a:srgbClr val="000000"/>
                </a:solidFill>
                <a:latin typeface="Consolas"/>
              </a:rPr>
              <a:t>, x] </a:t>
            </a:r>
            <a:r>
              <a:rPr lang="en-US" sz="2800" b="1" dirty="0">
                <a:solidFill>
                  <a:srgbClr val="CE5C00"/>
                </a:solidFill>
                <a:latin typeface="Consolas"/>
              </a:rPr>
              <a:t>-&gt; </a:t>
            </a:r>
            <a:r>
              <a:rPr lang="en-US" sz="2800" b="1" dirty="0">
                <a:solidFill>
                  <a:srgbClr val="4E9A06"/>
                </a:solidFill>
                <a:latin typeface="Consolas"/>
              </a:rPr>
              <a:t>"x is #{</a:t>
            </a:r>
            <a:r>
              <a:rPr lang="en-US" sz="2800" b="1" dirty="0">
                <a:solidFill>
                  <a:srgbClr val="000000"/>
                </a:solidFill>
                <a:latin typeface="Consolas"/>
              </a:rPr>
              <a:t>x</a:t>
            </a:r>
            <a:r>
              <a:rPr lang="en-US" sz="2800" b="1" dirty="0">
                <a:solidFill>
                  <a:srgbClr val="4E9A06"/>
                </a:solidFill>
                <a:latin typeface="Consolas"/>
              </a:rPr>
              <a:t>}"</a:t>
            </a:r>
          </a:p>
          <a:p>
            <a:r>
              <a:rPr lang="en-US" sz="2800" dirty="0">
                <a:latin typeface="Consolas"/>
              </a:rPr>
              <a:t>      </a:t>
            </a:r>
            <a:r>
              <a:rPr lang="en-US" sz="2800" b="1" dirty="0">
                <a:solidFill>
                  <a:srgbClr val="000000"/>
                </a:solidFill>
                <a:latin typeface="Consolas"/>
              </a:rPr>
              <a:t>[</a:t>
            </a:r>
            <a:r>
              <a:rPr lang="en-US" sz="2800" b="1" dirty="0" err="1">
                <a:solidFill>
                  <a:srgbClr val="000000"/>
                </a:solidFill>
                <a:latin typeface="Consolas"/>
              </a:rPr>
              <a:t>head</a:t>
            </a:r>
            <a:r>
              <a:rPr lang="en-US" sz="2800" b="1" dirty="0" err="1">
                <a:solidFill>
                  <a:srgbClr val="CE5C00"/>
                </a:solidFill>
                <a:latin typeface="Consolas"/>
              </a:rPr>
              <a:t>|</a:t>
            </a:r>
            <a:r>
              <a:rPr lang="en-US" sz="2800" b="1" dirty="0" err="1">
                <a:solidFill>
                  <a:srgbClr val="000000"/>
                </a:solidFill>
                <a:latin typeface="Consolas"/>
              </a:rPr>
              <a:t>tail</a:t>
            </a:r>
            <a:r>
              <a:rPr lang="en-US" sz="2800" b="1" dirty="0">
                <a:solidFill>
                  <a:srgbClr val="000000"/>
                </a:solidFill>
                <a:latin typeface="Consolas"/>
              </a:rPr>
              <a:t>] </a:t>
            </a:r>
            <a:r>
              <a:rPr lang="en-US" sz="2800" b="1" dirty="0">
                <a:solidFill>
                  <a:srgbClr val="CE5C00"/>
                </a:solidFill>
                <a:latin typeface="Consolas"/>
              </a:rPr>
              <a:t>-&gt; </a:t>
            </a:r>
          </a:p>
          <a:p>
            <a:r>
              <a:rPr lang="en-US" sz="2800" dirty="0">
                <a:latin typeface="Consolas"/>
              </a:rPr>
              <a:t>        </a:t>
            </a:r>
            <a:r>
              <a:rPr lang="en-US" sz="2800" dirty="0">
                <a:solidFill>
                  <a:srgbClr val="4E9A06"/>
                </a:solidFill>
                <a:latin typeface="Consolas"/>
              </a:rPr>
              <a:t>"tail: #{</a:t>
            </a:r>
            <a:r>
              <a:rPr lang="en-US" sz="2800" dirty="0" err="1">
                <a:solidFill>
                  <a:srgbClr val="000000"/>
                </a:solidFill>
                <a:latin typeface="Consolas"/>
              </a:rPr>
              <a:t>Enum</a:t>
            </a:r>
            <a:r>
              <a:rPr lang="en-US" sz="2800" b="1" dirty="0" err="1">
                <a:solidFill>
                  <a:srgbClr val="CE5C00"/>
                </a:solidFill>
                <a:latin typeface="Consolas"/>
              </a:rPr>
              <a:t>.</a:t>
            </a:r>
            <a:r>
              <a:rPr lang="en-US" sz="2800" b="1" dirty="0" err="1">
                <a:solidFill>
                  <a:srgbClr val="000000"/>
                </a:solidFill>
                <a:latin typeface="Consolas"/>
              </a:rPr>
              <a:t>count</a:t>
            </a:r>
            <a:r>
              <a:rPr lang="en-US" sz="2800" b="1" dirty="0">
                <a:solidFill>
                  <a:srgbClr val="000000"/>
                </a:solidFill>
                <a:latin typeface="Consolas"/>
              </a:rPr>
              <a:t>(tail)</a:t>
            </a:r>
            <a:r>
              <a:rPr lang="en-US" sz="2800" b="1" dirty="0">
                <a:solidFill>
                  <a:srgbClr val="4E9A06"/>
                </a:solidFill>
                <a:latin typeface="Consolas"/>
              </a:rPr>
              <a:t>}"</a:t>
            </a:r>
          </a:p>
          <a:p>
            <a:r>
              <a:rPr lang="en-US" sz="2800" dirty="0">
                <a:latin typeface="Consolas"/>
              </a:rPr>
              <a:t>      </a:t>
            </a:r>
            <a:r>
              <a:rPr lang="en-US" sz="2800" b="1" dirty="0">
                <a:solidFill>
                  <a:srgbClr val="000000"/>
                </a:solidFill>
                <a:latin typeface="Consolas"/>
              </a:rPr>
              <a:t>{a, b} </a:t>
            </a:r>
            <a:r>
              <a:rPr lang="en-US" sz="2800" b="1" dirty="0">
                <a:solidFill>
                  <a:srgbClr val="CE5C00"/>
                </a:solidFill>
                <a:latin typeface="Consolas"/>
              </a:rPr>
              <a:t>-&gt; </a:t>
            </a:r>
            <a:r>
              <a:rPr lang="en-US" sz="2800" b="1" dirty="0">
                <a:solidFill>
                  <a:srgbClr val="4E9A06"/>
                </a:solidFill>
                <a:latin typeface="Consolas"/>
              </a:rPr>
              <a:t>"a: #{</a:t>
            </a:r>
            <a:r>
              <a:rPr lang="en-US" sz="2800" b="1" dirty="0">
                <a:solidFill>
                  <a:srgbClr val="000000"/>
                </a:solidFill>
                <a:latin typeface="Consolas"/>
              </a:rPr>
              <a:t>a</a:t>
            </a:r>
            <a:r>
              <a:rPr lang="en-US" sz="2800" b="1" dirty="0">
                <a:solidFill>
                  <a:srgbClr val="4E9A06"/>
                </a:solidFill>
                <a:latin typeface="Consolas"/>
              </a:rPr>
              <a:t>}"</a:t>
            </a:r>
          </a:p>
          <a:p>
            <a:r>
              <a:rPr lang="en-US" sz="2800" dirty="0">
                <a:latin typeface="Consolas"/>
              </a:rPr>
              <a:t>    </a:t>
            </a:r>
            <a:r>
              <a:rPr lang="en-US" sz="2800" b="1" dirty="0">
                <a:solidFill>
                  <a:srgbClr val="204A87"/>
                </a:solidFill>
                <a:latin typeface="Consolas"/>
              </a:rPr>
              <a:t>end</a:t>
            </a:r>
          </a:p>
          <a:p>
            <a:r>
              <a:rPr lang="en-US" sz="2800" dirty="0">
                <a:latin typeface="Consolas"/>
              </a:rPr>
              <a:t>  </a:t>
            </a:r>
            <a:r>
              <a:rPr lang="en-US" sz="2800" b="1" dirty="0">
                <a:solidFill>
                  <a:srgbClr val="204A87"/>
                </a:solidFill>
                <a:latin typeface="Consolas"/>
              </a:rPr>
              <a:t>end</a:t>
            </a:r>
          </a:p>
          <a:p>
            <a:r>
              <a:rPr lang="en-US" sz="2800" b="1" dirty="0">
                <a:solidFill>
                  <a:srgbClr val="204A87"/>
                </a:solidFill>
                <a:latin typeface="Consolas"/>
              </a:rPr>
              <a:t>end</a:t>
            </a:r>
          </a:p>
        </p:txBody>
      </p:sp>
    </p:spTree>
    <p:extLst>
      <p:ext uri="{BB962C8B-B14F-4D97-AF65-F5344CB8AC3E}">
        <p14:creationId xmlns:p14="http://schemas.microsoft.com/office/powerpoint/2010/main" val="116844211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6007" y="295994"/>
            <a:ext cx="8593761" cy="5509200"/>
          </a:xfrm>
          <a:prstGeom prst="rect">
            <a:avLst/>
          </a:prstGeom>
          <a:noFill/>
        </p:spPr>
        <p:txBody>
          <a:bodyPr wrap="square" rtlCol="0">
            <a:spAutoFit/>
          </a:bodyPr>
          <a:lstStyle/>
          <a:p>
            <a:r>
              <a:rPr lang="en-US" sz="3200" i="1" dirty="0">
                <a:solidFill>
                  <a:srgbClr val="8F5902"/>
                </a:solidFill>
                <a:latin typeface="Consolas"/>
              </a:rPr>
              <a:t># message handling</a:t>
            </a:r>
          </a:p>
          <a:p>
            <a:r>
              <a:rPr lang="en-US" sz="3200" b="1" dirty="0" err="1">
                <a:solidFill>
                  <a:srgbClr val="204A87"/>
                </a:solidFill>
                <a:latin typeface="Consolas"/>
              </a:rPr>
              <a:t>defmodule</a:t>
            </a:r>
            <a:r>
              <a:rPr lang="en-US" sz="3200" b="1" dirty="0">
                <a:solidFill>
                  <a:srgbClr val="204A87"/>
                </a:solidFill>
                <a:latin typeface="Consolas"/>
              </a:rPr>
              <a:t> </a:t>
            </a:r>
            <a:r>
              <a:rPr lang="en-US" sz="3200" b="1" dirty="0" err="1">
                <a:solidFill>
                  <a:srgbClr val="000000"/>
                </a:solidFill>
                <a:latin typeface="Consolas"/>
              </a:rPr>
              <a:t>Msg</a:t>
            </a:r>
            <a:r>
              <a:rPr lang="en-US" sz="3200" b="1" dirty="0">
                <a:solidFill>
                  <a:srgbClr val="000000"/>
                </a:solidFill>
                <a:latin typeface="Consolas"/>
              </a:rPr>
              <a:t> </a:t>
            </a:r>
            <a:r>
              <a:rPr lang="en-US" sz="3200" b="1" dirty="0">
                <a:solidFill>
                  <a:srgbClr val="204A87"/>
                </a:solidFill>
                <a:latin typeface="Consolas"/>
              </a:rPr>
              <a:t>do</a:t>
            </a:r>
          </a:p>
          <a:p>
            <a:r>
              <a:rPr lang="en-US" sz="3200" b="1" dirty="0">
                <a:solidFill>
                  <a:srgbClr val="204A87"/>
                </a:solidFill>
                <a:latin typeface="Consolas"/>
              </a:rPr>
              <a:t>  </a:t>
            </a:r>
            <a:r>
              <a:rPr lang="en-US" sz="3200" b="1" dirty="0" err="1">
                <a:solidFill>
                  <a:srgbClr val="204A87"/>
                </a:solidFill>
                <a:latin typeface="Consolas"/>
              </a:rPr>
              <a:t>def</a:t>
            </a:r>
            <a:r>
              <a:rPr lang="en-US" sz="3200" b="1" dirty="0">
                <a:solidFill>
                  <a:srgbClr val="204A87"/>
                </a:solidFill>
                <a:latin typeface="Consolas"/>
              </a:rPr>
              <a:t> </a:t>
            </a:r>
            <a:r>
              <a:rPr lang="en-US" sz="3200" b="1" dirty="0">
                <a:solidFill>
                  <a:srgbClr val="000000"/>
                </a:solidFill>
                <a:latin typeface="Consolas"/>
              </a:rPr>
              <a:t>handle </a:t>
            </a:r>
            <a:r>
              <a:rPr lang="en-US" sz="3200" b="1" dirty="0">
                <a:solidFill>
                  <a:srgbClr val="204A87"/>
                </a:solidFill>
                <a:latin typeface="Consolas"/>
              </a:rPr>
              <a:t>do</a:t>
            </a:r>
          </a:p>
          <a:p>
            <a:r>
              <a:rPr lang="en-US" sz="3200" b="1" dirty="0">
                <a:solidFill>
                  <a:srgbClr val="204A87"/>
                </a:solidFill>
                <a:latin typeface="Consolas"/>
              </a:rPr>
              <a:t>    receive do</a:t>
            </a:r>
          </a:p>
          <a:p>
            <a:r>
              <a:rPr lang="it-IT" sz="3200" b="1" dirty="0">
                <a:solidFill>
                  <a:srgbClr val="204A87"/>
                </a:solidFill>
                <a:latin typeface="Consolas"/>
              </a:rPr>
              <a:t>      </a:t>
            </a:r>
            <a:r>
              <a:rPr lang="it-IT" sz="3200" b="1" dirty="0">
                <a:solidFill>
                  <a:srgbClr val="4E9A06"/>
                </a:solidFill>
                <a:latin typeface="Consolas"/>
              </a:rPr>
              <a:t>:hello </a:t>
            </a:r>
            <a:r>
              <a:rPr lang="it-IT" sz="3200" b="1" dirty="0">
                <a:solidFill>
                  <a:srgbClr val="CE5C00"/>
                </a:solidFill>
                <a:latin typeface="Consolas"/>
              </a:rPr>
              <a:t>-&gt; </a:t>
            </a:r>
            <a:r>
              <a:rPr lang="it-IT" sz="3200" b="1" dirty="0">
                <a:solidFill>
                  <a:srgbClr val="4E9A06"/>
                </a:solidFill>
                <a:latin typeface="Consolas"/>
              </a:rPr>
              <a:t>:</a:t>
            </a:r>
            <a:r>
              <a:rPr lang="it-IT" sz="3200" b="1" dirty="0" err="1">
                <a:solidFill>
                  <a:srgbClr val="4E9A06"/>
                </a:solidFill>
                <a:latin typeface="Consolas"/>
              </a:rPr>
              <a:t>how_are_you</a:t>
            </a:r>
            <a:r>
              <a:rPr lang="it-IT" sz="3200" b="1" dirty="0">
                <a:solidFill>
                  <a:srgbClr val="4E9A06"/>
                </a:solidFill>
                <a:latin typeface="Consolas"/>
              </a:rPr>
              <a:t>?</a:t>
            </a:r>
          </a:p>
          <a:p>
            <a:r>
              <a:rPr lang="it-IT" sz="3200" dirty="0">
                <a:latin typeface="Consolas"/>
              </a:rPr>
              <a:t>      </a:t>
            </a:r>
            <a:r>
              <a:rPr lang="it-IT" sz="3200" b="1" dirty="0">
                <a:solidFill>
                  <a:srgbClr val="000000"/>
                </a:solidFill>
                <a:latin typeface="Consolas"/>
              </a:rPr>
              <a:t>{</a:t>
            </a:r>
            <a:r>
              <a:rPr lang="it-IT" sz="3200" b="1" dirty="0">
                <a:solidFill>
                  <a:srgbClr val="4E9A06"/>
                </a:solidFill>
                <a:latin typeface="Consolas"/>
              </a:rPr>
              <a:t>:hi</a:t>
            </a:r>
            <a:r>
              <a:rPr lang="it-IT" sz="3200" b="1" dirty="0">
                <a:solidFill>
                  <a:srgbClr val="000000"/>
                </a:solidFill>
                <a:latin typeface="Consolas"/>
              </a:rPr>
              <a:t>, x} </a:t>
            </a:r>
            <a:r>
              <a:rPr lang="it-IT" sz="3200" b="1" dirty="0">
                <a:solidFill>
                  <a:srgbClr val="CE5C00"/>
                </a:solidFill>
                <a:latin typeface="Consolas"/>
              </a:rPr>
              <a:t>-&gt; </a:t>
            </a:r>
            <a:r>
              <a:rPr lang="it-IT" sz="3200" b="1" dirty="0" err="1">
                <a:solidFill>
                  <a:srgbClr val="000000"/>
                </a:solidFill>
                <a:latin typeface="Consolas"/>
              </a:rPr>
              <a:t>IO</a:t>
            </a:r>
            <a:r>
              <a:rPr lang="it-IT" sz="3200" b="1" dirty="0" err="1">
                <a:solidFill>
                  <a:srgbClr val="CE5C00"/>
                </a:solidFill>
                <a:latin typeface="Consolas"/>
              </a:rPr>
              <a:t>.</a:t>
            </a:r>
            <a:r>
              <a:rPr lang="it-IT" sz="3200" b="1" dirty="0" err="1">
                <a:solidFill>
                  <a:srgbClr val="000000"/>
                </a:solidFill>
                <a:latin typeface="Consolas"/>
              </a:rPr>
              <a:t>puts</a:t>
            </a:r>
            <a:r>
              <a:rPr lang="it-IT" sz="3200" b="1" dirty="0">
                <a:solidFill>
                  <a:srgbClr val="000000"/>
                </a:solidFill>
                <a:latin typeface="Consolas"/>
              </a:rPr>
              <a:t>(x)</a:t>
            </a:r>
          </a:p>
          <a:p>
            <a:r>
              <a:rPr lang="es-ES_tradnl" sz="3200" dirty="0">
                <a:latin typeface="Consolas"/>
              </a:rPr>
              <a:t>      </a:t>
            </a:r>
            <a:r>
              <a:rPr lang="es-ES_tradnl" sz="3200" b="1" dirty="0">
                <a:solidFill>
                  <a:srgbClr val="000000"/>
                </a:solidFill>
                <a:latin typeface="Consolas"/>
              </a:rPr>
              <a:t>[</a:t>
            </a:r>
            <a:r>
              <a:rPr lang="es-ES_tradnl" sz="3200" b="1" dirty="0">
                <a:solidFill>
                  <a:srgbClr val="0000CF"/>
                </a:solidFill>
                <a:latin typeface="Consolas"/>
              </a:rPr>
              <a:t>1</a:t>
            </a:r>
            <a:r>
              <a:rPr lang="es-ES_tradnl" sz="3200" b="1" dirty="0">
                <a:solidFill>
                  <a:srgbClr val="000000"/>
                </a:solidFill>
                <a:latin typeface="Consolas"/>
              </a:rPr>
              <a:t>, y, </a:t>
            </a:r>
            <a:r>
              <a:rPr lang="es-ES_tradnl" sz="3200" b="1" dirty="0">
                <a:solidFill>
                  <a:srgbClr val="0000CF"/>
                </a:solidFill>
                <a:latin typeface="Consolas"/>
              </a:rPr>
              <a:t>3</a:t>
            </a:r>
            <a:r>
              <a:rPr lang="es-ES_tradnl" sz="3200" b="1" dirty="0">
                <a:solidFill>
                  <a:srgbClr val="000000"/>
                </a:solidFill>
                <a:latin typeface="Consolas"/>
              </a:rPr>
              <a:t>] </a:t>
            </a:r>
            <a:r>
              <a:rPr lang="es-ES_tradnl" sz="3200" b="1" dirty="0">
                <a:solidFill>
                  <a:srgbClr val="CE5C00"/>
                </a:solidFill>
                <a:latin typeface="Consolas"/>
              </a:rPr>
              <a:t>-&gt; </a:t>
            </a:r>
            <a:r>
              <a:rPr lang="es-ES_tradnl" sz="3200" b="1" dirty="0" err="1">
                <a:solidFill>
                  <a:srgbClr val="000000"/>
                </a:solidFill>
                <a:latin typeface="Consolas"/>
              </a:rPr>
              <a:t>IO</a:t>
            </a:r>
            <a:r>
              <a:rPr lang="es-ES_tradnl" sz="3200" b="1" dirty="0" err="1">
                <a:solidFill>
                  <a:srgbClr val="CE5C00"/>
                </a:solidFill>
                <a:latin typeface="Consolas"/>
              </a:rPr>
              <a:t>.</a:t>
            </a:r>
            <a:r>
              <a:rPr lang="es-ES_tradnl" sz="3200" b="1" dirty="0" err="1">
                <a:solidFill>
                  <a:srgbClr val="000000"/>
                </a:solidFill>
                <a:latin typeface="Consolas"/>
              </a:rPr>
              <a:t>puts</a:t>
            </a:r>
            <a:r>
              <a:rPr lang="es-ES_tradnl" sz="3200" b="1" dirty="0" smtClean="0">
                <a:solidFill>
                  <a:srgbClr val="000000"/>
                </a:solidFill>
                <a:latin typeface="Consolas"/>
              </a:rPr>
              <a:t>(y)</a:t>
            </a:r>
            <a:endParaRPr lang="es-ES_tradnl" sz="3200" b="1" dirty="0">
              <a:solidFill>
                <a:srgbClr val="000000"/>
              </a:solidFill>
              <a:latin typeface="Consolas"/>
            </a:endParaRPr>
          </a:p>
          <a:p>
            <a:r>
              <a:rPr lang="es-ES_tradnl" sz="3200" dirty="0">
                <a:latin typeface="Consolas"/>
              </a:rPr>
              <a:t>    </a:t>
            </a:r>
            <a:r>
              <a:rPr lang="es-ES_tradnl" sz="3200" b="1" dirty="0" err="1">
                <a:solidFill>
                  <a:srgbClr val="204A87"/>
                </a:solidFill>
                <a:latin typeface="Consolas"/>
              </a:rPr>
              <a:t>end</a:t>
            </a:r>
            <a:endParaRPr lang="es-ES_tradnl" sz="3200" b="1" dirty="0">
              <a:solidFill>
                <a:srgbClr val="204A87"/>
              </a:solidFill>
              <a:latin typeface="Consolas"/>
            </a:endParaRPr>
          </a:p>
          <a:p>
            <a:r>
              <a:rPr lang="es-ES_tradnl" sz="3200" dirty="0">
                <a:latin typeface="Consolas"/>
              </a:rPr>
              <a:t>  </a:t>
            </a:r>
            <a:r>
              <a:rPr lang="es-ES_tradnl" sz="3200" b="1" dirty="0" err="1">
                <a:solidFill>
                  <a:srgbClr val="204A87"/>
                </a:solidFill>
                <a:latin typeface="Consolas"/>
              </a:rPr>
              <a:t>end</a:t>
            </a:r>
            <a:endParaRPr lang="es-ES_tradnl" sz="3200" b="1" dirty="0">
              <a:solidFill>
                <a:srgbClr val="204A87"/>
              </a:solidFill>
              <a:latin typeface="Consolas"/>
            </a:endParaRPr>
          </a:p>
          <a:p>
            <a:r>
              <a:rPr lang="es-ES_tradnl" sz="3200" b="1" dirty="0" err="1">
                <a:solidFill>
                  <a:srgbClr val="204A87"/>
                </a:solidFill>
                <a:latin typeface="Consolas"/>
              </a:rPr>
              <a:t>end</a:t>
            </a:r>
            <a:endParaRPr lang="es-ES_tradnl" sz="3200" b="1" dirty="0">
              <a:solidFill>
                <a:srgbClr val="204A87"/>
              </a:solidFill>
              <a:latin typeface="Consolas"/>
            </a:endParaRPr>
          </a:p>
          <a:p>
            <a:endParaRPr lang="en-US" sz="3200" dirty="0"/>
          </a:p>
        </p:txBody>
      </p:sp>
    </p:spTree>
    <p:extLst>
      <p:ext uri="{BB962C8B-B14F-4D97-AF65-F5344CB8AC3E}">
        <p14:creationId xmlns:p14="http://schemas.microsoft.com/office/powerpoint/2010/main" val="395371382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7361" y="324639"/>
            <a:ext cx="8603310" cy="5078314"/>
          </a:xfrm>
          <a:prstGeom prst="rect">
            <a:avLst/>
          </a:prstGeom>
          <a:noFill/>
        </p:spPr>
        <p:txBody>
          <a:bodyPr wrap="square" rtlCol="0">
            <a:spAutoFit/>
          </a:bodyPr>
          <a:lstStyle/>
          <a:p>
            <a:r>
              <a:rPr lang="en-US" sz="3600" i="1" dirty="0">
                <a:solidFill>
                  <a:srgbClr val="8F5902"/>
                </a:solidFill>
                <a:latin typeface="Consolas"/>
              </a:rPr>
              <a:t># variables</a:t>
            </a:r>
          </a:p>
          <a:p>
            <a:r>
              <a:rPr lang="is-IS" sz="3600" dirty="0">
                <a:solidFill>
                  <a:srgbClr val="000000"/>
                </a:solidFill>
                <a:latin typeface="Consolas"/>
              </a:rPr>
              <a:t>some_fn </a:t>
            </a:r>
            <a:r>
              <a:rPr lang="is-IS" sz="3600" b="1" dirty="0">
                <a:solidFill>
                  <a:srgbClr val="CE5C00"/>
                </a:solidFill>
                <a:latin typeface="Consolas"/>
              </a:rPr>
              <a:t>= </a:t>
            </a:r>
            <a:r>
              <a:rPr lang="is-IS" sz="3600" b="1" dirty="0">
                <a:solidFill>
                  <a:srgbClr val="204A87"/>
                </a:solidFill>
                <a:latin typeface="Consolas"/>
              </a:rPr>
              <a:t>fn</a:t>
            </a:r>
            <a:r>
              <a:rPr lang="is-IS" sz="3600" b="1" dirty="0">
                <a:solidFill>
                  <a:srgbClr val="000000"/>
                </a:solidFill>
                <a:latin typeface="Consolas"/>
              </a:rPr>
              <a:t>(x) </a:t>
            </a:r>
            <a:r>
              <a:rPr lang="is-IS" sz="3600" b="1" dirty="0">
                <a:solidFill>
                  <a:srgbClr val="CE5C00"/>
                </a:solidFill>
                <a:latin typeface="Consolas"/>
              </a:rPr>
              <a:t>-&gt;</a:t>
            </a:r>
          </a:p>
          <a:p>
            <a:r>
              <a:rPr lang="en-US" sz="3600" dirty="0">
                <a:latin typeface="Consolas"/>
              </a:rPr>
              <a:t>  </a:t>
            </a:r>
            <a:r>
              <a:rPr lang="en-US" sz="3600" b="1" dirty="0">
                <a:solidFill>
                  <a:srgbClr val="000000"/>
                </a:solidFill>
                <a:latin typeface="Consolas"/>
              </a:rPr>
              <a:t>{</a:t>
            </a:r>
            <a:r>
              <a:rPr lang="en-US" sz="3600" b="1" dirty="0">
                <a:solidFill>
                  <a:srgbClr val="4E9A06"/>
                </a:solidFill>
                <a:latin typeface="Consolas"/>
              </a:rPr>
              <a:t>:here</a:t>
            </a:r>
            <a:r>
              <a:rPr lang="en-US" sz="3600" b="1" dirty="0">
                <a:solidFill>
                  <a:srgbClr val="000000"/>
                </a:solidFill>
                <a:latin typeface="Consolas"/>
              </a:rPr>
              <a:t>, </a:t>
            </a:r>
            <a:r>
              <a:rPr lang="en-US" sz="3600" b="1" dirty="0">
                <a:solidFill>
                  <a:srgbClr val="4E9A06"/>
                </a:solidFill>
                <a:latin typeface="Consolas"/>
              </a:rPr>
              <a:t>:is</a:t>
            </a:r>
            <a:r>
              <a:rPr lang="en-US" sz="3600" b="1" dirty="0">
                <a:solidFill>
                  <a:srgbClr val="000000"/>
                </a:solidFill>
                <a:latin typeface="Consolas"/>
              </a:rPr>
              <a:t>, x}</a:t>
            </a:r>
          </a:p>
          <a:p>
            <a:r>
              <a:rPr lang="en-US" sz="3600" b="1" dirty="0">
                <a:solidFill>
                  <a:srgbClr val="204A87"/>
                </a:solidFill>
                <a:latin typeface="Consolas"/>
              </a:rPr>
              <a:t>end</a:t>
            </a:r>
          </a:p>
          <a:p>
            <a:endParaRPr lang="en-US" sz="3600" dirty="0">
              <a:latin typeface="Consolas"/>
            </a:endParaRPr>
          </a:p>
          <a:p>
            <a:r>
              <a:rPr lang="en-US" sz="3600" b="1" dirty="0">
                <a:solidFill>
                  <a:srgbClr val="000000"/>
                </a:solidFill>
                <a:latin typeface="Consolas"/>
              </a:rPr>
              <a:t>{</a:t>
            </a:r>
            <a:r>
              <a:rPr lang="en-US" sz="3600" b="1" dirty="0">
                <a:solidFill>
                  <a:srgbClr val="4E9A06"/>
                </a:solidFill>
                <a:latin typeface="Consolas"/>
              </a:rPr>
              <a:t>:here</a:t>
            </a:r>
            <a:r>
              <a:rPr lang="en-US" sz="3600" b="1" dirty="0">
                <a:solidFill>
                  <a:srgbClr val="000000"/>
                </a:solidFill>
                <a:latin typeface="Consolas"/>
              </a:rPr>
              <a:t>, </a:t>
            </a:r>
            <a:r>
              <a:rPr lang="en-US" sz="3600" b="1" dirty="0">
                <a:solidFill>
                  <a:srgbClr val="4E9A06"/>
                </a:solidFill>
                <a:latin typeface="Consolas"/>
              </a:rPr>
              <a:t>:is</a:t>
            </a:r>
            <a:r>
              <a:rPr lang="en-US" sz="3600" b="1" dirty="0">
                <a:solidFill>
                  <a:srgbClr val="000000"/>
                </a:solidFill>
                <a:latin typeface="Consolas"/>
              </a:rPr>
              <a:t>, </a:t>
            </a:r>
            <a:r>
              <a:rPr lang="en-US" sz="3600" b="1" dirty="0" smtClean="0">
                <a:solidFill>
                  <a:srgbClr val="000000"/>
                </a:solidFill>
                <a:latin typeface="Consolas"/>
              </a:rPr>
              <a:t>x} </a:t>
            </a:r>
            <a:r>
              <a:rPr lang="en-US" sz="3600" b="1" dirty="0">
                <a:solidFill>
                  <a:srgbClr val="CE5C00"/>
                </a:solidFill>
                <a:latin typeface="Consolas"/>
              </a:rPr>
              <a:t>= </a:t>
            </a:r>
            <a:r>
              <a:rPr lang="en-US" sz="3600" b="1" dirty="0" err="1">
                <a:solidFill>
                  <a:srgbClr val="000000"/>
                </a:solidFill>
                <a:latin typeface="Consolas"/>
              </a:rPr>
              <a:t>some_fn</a:t>
            </a:r>
            <a:r>
              <a:rPr lang="en-US" sz="3600" b="1" dirty="0">
                <a:solidFill>
                  <a:srgbClr val="CE5C00"/>
                </a:solidFill>
                <a:latin typeface="Consolas"/>
              </a:rPr>
              <a:t>.</a:t>
            </a:r>
            <a:r>
              <a:rPr lang="en-US" sz="3600" b="1" dirty="0">
                <a:solidFill>
                  <a:srgbClr val="000000"/>
                </a:solidFill>
                <a:latin typeface="Consolas"/>
              </a:rPr>
              <a:t>(</a:t>
            </a:r>
            <a:r>
              <a:rPr lang="en-US" sz="3600" b="1" dirty="0">
                <a:solidFill>
                  <a:srgbClr val="4E9A06"/>
                </a:solidFill>
                <a:latin typeface="Consolas"/>
              </a:rPr>
              <a:t>"X!"</a:t>
            </a:r>
            <a:r>
              <a:rPr lang="en-US" sz="3600" b="1" dirty="0">
                <a:solidFill>
                  <a:srgbClr val="000000"/>
                </a:solidFill>
                <a:latin typeface="Consolas"/>
              </a:rPr>
              <a:t>)</a:t>
            </a:r>
          </a:p>
          <a:p>
            <a:endParaRPr lang="en-US" sz="3600" dirty="0">
              <a:latin typeface="Consolas"/>
            </a:endParaRPr>
          </a:p>
          <a:p>
            <a:r>
              <a:rPr lang="fr-FR" sz="3600" dirty="0">
                <a:solidFill>
                  <a:srgbClr val="000000"/>
                </a:solidFill>
                <a:latin typeface="Consolas"/>
              </a:rPr>
              <a:t>x </a:t>
            </a:r>
            <a:r>
              <a:rPr lang="fr-FR" sz="3600" i="1" dirty="0">
                <a:solidFill>
                  <a:srgbClr val="8F5902"/>
                </a:solidFill>
                <a:latin typeface="Consolas"/>
              </a:rPr>
              <a:t># =&gt; "X</a:t>
            </a:r>
            <a:r>
              <a:rPr lang="fr-FR" sz="3600" i="1" dirty="0" smtClean="0">
                <a:solidFill>
                  <a:srgbClr val="8F5902"/>
                </a:solidFill>
                <a:latin typeface="Consolas"/>
              </a:rPr>
              <a:t>!"</a:t>
            </a:r>
            <a:endParaRPr lang="fr-FR" sz="3600" i="1" dirty="0">
              <a:solidFill>
                <a:srgbClr val="8F5902"/>
              </a:solidFill>
              <a:latin typeface="Consolas"/>
            </a:endParaRPr>
          </a:p>
          <a:p>
            <a:endParaRPr lang="fr-FR" sz="3600" dirty="0">
              <a:latin typeface="Consolas"/>
            </a:endParaRPr>
          </a:p>
        </p:txBody>
      </p:sp>
    </p:spTree>
    <p:extLst>
      <p:ext uri="{BB962C8B-B14F-4D97-AF65-F5344CB8AC3E}">
        <p14:creationId xmlns:p14="http://schemas.microsoft.com/office/powerpoint/2010/main" val="231516092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3750" y="324639"/>
            <a:ext cx="8507823" cy="6278641"/>
          </a:xfrm>
          <a:prstGeom prst="rect">
            <a:avLst/>
          </a:prstGeom>
          <a:noFill/>
        </p:spPr>
        <p:txBody>
          <a:bodyPr wrap="square" rtlCol="0">
            <a:spAutoFit/>
          </a:bodyPr>
          <a:lstStyle/>
          <a:p>
            <a:r>
              <a:rPr lang="en-US" sz="2400" i="1" dirty="0">
                <a:solidFill>
                  <a:srgbClr val="8F5902"/>
                </a:solidFill>
                <a:latin typeface="Consolas"/>
              </a:rPr>
              <a:t># </a:t>
            </a:r>
            <a:r>
              <a:rPr lang="en-US" sz="2400" i="1" dirty="0" smtClean="0">
                <a:solidFill>
                  <a:srgbClr val="8F5902"/>
                </a:solidFill>
                <a:latin typeface="Consolas"/>
              </a:rPr>
              <a:t>a variable </a:t>
            </a:r>
            <a:r>
              <a:rPr lang="en-US" sz="2400" i="1" dirty="0">
                <a:solidFill>
                  <a:srgbClr val="8F5902"/>
                </a:solidFill>
                <a:latin typeface="Consolas"/>
              </a:rPr>
              <a:t>will be rebound if used in a </a:t>
            </a:r>
            <a:r>
              <a:rPr lang="en-US" sz="2400" i="1" dirty="0" smtClean="0">
                <a:solidFill>
                  <a:srgbClr val="8F5902"/>
                </a:solidFill>
                <a:latin typeface="Consolas"/>
              </a:rPr>
              <a:t>successful </a:t>
            </a:r>
            <a:r>
              <a:rPr lang="en-US" sz="2400" i="1" dirty="0">
                <a:solidFill>
                  <a:srgbClr val="8F5902"/>
                </a:solidFill>
                <a:latin typeface="Consolas"/>
              </a:rPr>
              <a:t>pattern match</a:t>
            </a:r>
          </a:p>
          <a:p>
            <a:r>
              <a:rPr lang="es-ES_tradnl" sz="2400" dirty="0">
                <a:solidFill>
                  <a:srgbClr val="000000"/>
                </a:solidFill>
                <a:latin typeface="Consolas"/>
              </a:rPr>
              <a:t>x </a:t>
            </a:r>
            <a:r>
              <a:rPr lang="es-ES_tradnl" sz="2400" b="1" dirty="0">
                <a:solidFill>
                  <a:srgbClr val="CE5C00"/>
                </a:solidFill>
                <a:latin typeface="Consolas"/>
              </a:rPr>
              <a:t>= </a:t>
            </a:r>
            <a:r>
              <a:rPr lang="es-ES_tradnl" sz="2400" b="1" dirty="0">
                <a:solidFill>
                  <a:srgbClr val="0000CF"/>
                </a:solidFill>
                <a:latin typeface="Consolas"/>
              </a:rPr>
              <a:t>1</a:t>
            </a:r>
            <a:r>
              <a:rPr lang="es-ES_tradnl" sz="2400" b="1" dirty="0">
                <a:solidFill>
                  <a:srgbClr val="000000"/>
                </a:solidFill>
                <a:latin typeface="Consolas"/>
              </a:rPr>
              <a:t>; y </a:t>
            </a:r>
            <a:r>
              <a:rPr lang="es-ES_tradnl" sz="2400" b="1" dirty="0">
                <a:solidFill>
                  <a:srgbClr val="CE5C00"/>
                </a:solidFill>
                <a:latin typeface="Consolas"/>
              </a:rPr>
              <a:t>=</a:t>
            </a:r>
            <a:r>
              <a:rPr lang="es-ES_tradnl" sz="2400" b="1" dirty="0">
                <a:solidFill>
                  <a:srgbClr val="0000CF"/>
                </a:solidFill>
                <a:latin typeface="Consolas"/>
              </a:rPr>
              <a:t>2</a:t>
            </a:r>
          </a:p>
          <a:p>
            <a:r>
              <a:rPr lang="fr-FR" sz="2400" b="1" dirty="0" smtClean="0">
                <a:solidFill>
                  <a:srgbClr val="204A87"/>
                </a:solidFill>
                <a:latin typeface="Consolas"/>
              </a:rPr>
              <a:t>case </a:t>
            </a:r>
            <a:r>
              <a:rPr lang="fr-FR" sz="2400" b="1" dirty="0">
                <a:solidFill>
                  <a:srgbClr val="000000"/>
                </a:solidFill>
                <a:latin typeface="Consolas"/>
              </a:rPr>
              <a:t>y </a:t>
            </a:r>
            <a:r>
              <a:rPr lang="fr-FR" sz="2400" b="1" dirty="0">
                <a:solidFill>
                  <a:srgbClr val="204A87"/>
                </a:solidFill>
                <a:latin typeface="Consolas"/>
              </a:rPr>
              <a:t>do</a:t>
            </a:r>
          </a:p>
          <a:p>
            <a:r>
              <a:rPr lang="en-US" sz="2400" b="1" dirty="0">
                <a:solidFill>
                  <a:srgbClr val="204A87"/>
                </a:solidFill>
                <a:latin typeface="Consolas"/>
              </a:rPr>
              <a:t>  </a:t>
            </a:r>
            <a:r>
              <a:rPr lang="en-US" sz="2400" b="1" dirty="0">
                <a:solidFill>
                  <a:srgbClr val="000000"/>
                </a:solidFill>
                <a:latin typeface="Consolas"/>
              </a:rPr>
              <a:t>x </a:t>
            </a:r>
            <a:r>
              <a:rPr lang="en-US" sz="2400" b="1" dirty="0">
                <a:solidFill>
                  <a:srgbClr val="CE5C00"/>
                </a:solidFill>
                <a:latin typeface="Consolas"/>
              </a:rPr>
              <a:t>-&gt; </a:t>
            </a:r>
            <a:r>
              <a:rPr lang="en-US" sz="2400" b="1" dirty="0">
                <a:solidFill>
                  <a:srgbClr val="4E9A06"/>
                </a:solidFill>
                <a:latin typeface="Consolas"/>
              </a:rPr>
              <a:t>"Matched x"</a:t>
            </a:r>
          </a:p>
          <a:p>
            <a:r>
              <a:rPr lang="en-US" sz="2400" dirty="0">
                <a:latin typeface="Consolas"/>
              </a:rPr>
              <a:t>  </a:t>
            </a:r>
            <a:r>
              <a:rPr lang="en-US" sz="2400" dirty="0">
                <a:solidFill>
                  <a:srgbClr val="000000"/>
                </a:solidFill>
                <a:latin typeface="Consolas"/>
              </a:rPr>
              <a:t>true </a:t>
            </a:r>
            <a:r>
              <a:rPr lang="en-US" sz="2400" b="1" dirty="0">
                <a:solidFill>
                  <a:srgbClr val="CE5C00"/>
                </a:solidFill>
                <a:latin typeface="Consolas"/>
              </a:rPr>
              <a:t>-&gt; </a:t>
            </a:r>
            <a:r>
              <a:rPr lang="en-US" sz="2400" b="1" dirty="0">
                <a:solidFill>
                  <a:srgbClr val="4E9A06"/>
                </a:solidFill>
                <a:latin typeface="Consolas"/>
              </a:rPr>
              <a:t>"No match"</a:t>
            </a:r>
          </a:p>
          <a:p>
            <a:r>
              <a:rPr lang="en-US" sz="2400" b="1" dirty="0">
                <a:solidFill>
                  <a:srgbClr val="204A87"/>
                </a:solidFill>
                <a:latin typeface="Consolas"/>
              </a:rPr>
              <a:t>end </a:t>
            </a:r>
            <a:r>
              <a:rPr lang="en-US" sz="2400" b="1" i="1" dirty="0">
                <a:solidFill>
                  <a:srgbClr val="8F5902"/>
                </a:solidFill>
                <a:latin typeface="Consolas"/>
              </a:rPr>
              <a:t># =&gt; "Matched x"</a:t>
            </a:r>
          </a:p>
          <a:p>
            <a:r>
              <a:rPr lang="fr-FR" sz="2400" dirty="0">
                <a:solidFill>
                  <a:srgbClr val="000000"/>
                </a:solidFill>
                <a:latin typeface="Consolas"/>
              </a:rPr>
              <a:t>x </a:t>
            </a:r>
            <a:r>
              <a:rPr lang="fr-FR" sz="2400" i="1" dirty="0">
                <a:solidFill>
                  <a:srgbClr val="8F5902"/>
                </a:solidFill>
                <a:latin typeface="Consolas"/>
              </a:rPr>
              <a:t># =&gt; 2</a:t>
            </a:r>
          </a:p>
          <a:p>
            <a:endParaRPr lang="fr-FR" sz="2400" dirty="0">
              <a:latin typeface="Consolas"/>
            </a:endParaRPr>
          </a:p>
          <a:p>
            <a:r>
              <a:rPr lang="fr-FR" sz="2400" i="1" dirty="0" smtClean="0">
                <a:solidFill>
                  <a:srgbClr val="8F5902"/>
                </a:solidFill>
                <a:latin typeface="Consolas"/>
              </a:rPr>
              <a:t># use </a:t>
            </a:r>
            <a:r>
              <a:rPr lang="fr-FR" sz="2400" i="1" dirty="0">
                <a:solidFill>
                  <a:srgbClr val="8F5902"/>
                </a:solidFill>
                <a:latin typeface="Consolas"/>
              </a:rPr>
              <a:t>^ to match on the value of the variable</a:t>
            </a:r>
          </a:p>
          <a:p>
            <a:r>
              <a:rPr lang="fr-FR" sz="2400" dirty="0">
                <a:solidFill>
                  <a:srgbClr val="000000"/>
                </a:solidFill>
                <a:latin typeface="Consolas"/>
              </a:rPr>
              <a:t>x </a:t>
            </a:r>
            <a:r>
              <a:rPr lang="fr-FR" sz="2400" b="1" dirty="0">
                <a:solidFill>
                  <a:srgbClr val="CE5C00"/>
                </a:solidFill>
                <a:latin typeface="Consolas"/>
              </a:rPr>
              <a:t>= </a:t>
            </a:r>
            <a:r>
              <a:rPr lang="fr-FR" sz="2400" b="1" dirty="0" smtClean="0">
                <a:solidFill>
                  <a:srgbClr val="0000CF"/>
                </a:solidFill>
                <a:latin typeface="Consolas"/>
              </a:rPr>
              <a:t>1</a:t>
            </a:r>
            <a:r>
              <a:rPr lang="es-ES_tradnl" sz="2400" b="1" dirty="0" smtClean="0">
                <a:solidFill>
                  <a:srgbClr val="000000"/>
                </a:solidFill>
                <a:latin typeface="Consolas"/>
              </a:rPr>
              <a:t>; </a:t>
            </a:r>
            <a:r>
              <a:rPr lang="fr-FR" sz="2400" dirty="0" smtClean="0">
                <a:solidFill>
                  <a:srgbClr val="000000"/>
                </a:solidFill>
                <a:latin typeface="Consolas"/>
              </a:rPr>
              <a:t>y </a:t>
            </a:r>
            <a:r>
              <a:rPr lang="fr-FR" sz="2400" b="1" dirty="0">
                <a:solidFill>
                  <a:srgbClr val="CE5C00"/>
                </a:solidFill>
                <a:latin typeface="Consolas"/>
              </a:rPr>
              <a:t>= </a:t>
            </a:r>
            <a:r>
              <a:rPr lang="fr-FR" sz="2400" b="1" dirty="0">
                <a:solidFill>
                  <a:srgbClr val="0000CF"/>
                </a:solidFill>
                <a:latin typeface="Consolas"/>
              </a:rPr>
              <a:t>2</a:t>
            </a:r>
          </a:p>
          <a:p>
            <a:r>
              <a:rPr lang="fr-FR" sz="2400" b="1" dirty="0">
                <a:solidFill>
                  <a:srgbClr val="204A87"/>
                </a:solidFill>
                <a:latin typeface="Consolas"/>
              </a:rPr>
              <a:t>case </a:t>
            </a:r>
            <a:r>
              <a:rPr lang="fr-FR" sz="2400" b="1" dirty="0">
                <a:solidFill>
                  <a:srgbClr val="000000"/>
                </a:solidFill>
                <a:latin typeface="Consolas"/>
              </a:rPr>
              <a:t>y </a:t>
            </a:r>
            <a:r>
              <a:rPr lang="fr-FR" sz="2400" b="1" dirty="0">
                <a:solidFill>
                  <a:srgbClr val="204A87"/>
                </a:solidFill>
                <a:latin typeface="Consolas"/>
              </a:rPr>
              <a:t>do</a:t>
            </a:r>
          </a:p>
          <a:p>
            <a:r>
              <a:rPr lang="en-US" sz="2400" b="1" dirty="0">
                <a:solidFill>
                  <a:srgbClr val="204A87"/>
                </a:solidFill>
                <a:latin typeface="Consolas"/>
              </a:rPr>
              <a:t>  </a:t>
            </a:r>
            <a:r>
              <a:rPr lang="en-US" sz="2400" b="1" dirty="0">
                <a:solidFill>
                  <a:srgbClr val="CE5C00"/>
                </a:solidFill>
                <a:latin typeface="Consolas"/>
              </a:rPr>
              <a:t>^</a:t>
            </a:r>
            <a:r>
              <a:rPr lang="en-US" sz="2400" b="1" dirty="0">
                <a:solidFill>
                  <a:srgbClr val="000000"/>
                </a:solidFill>
                <a:latin typeface="Consolas"/>
              </a:rPr>
              <a:t>x </a:t>
            </a:r>
            <a:r>
              <a:rPr lang="en-US" sz="2400" b="1" dirty="0">
                <a:solidFill>
                  <a:srgbClr val="CE5C00"/>
                </a:solidFill>
                <a:latin typeface="Consolas"/>
              </a:rPr>
              <a:t>-&gt; </a:t>
            </a:r>
            <a:r>
              <a:rPr lang="en-US" sz="2400" b="1" dirty="0">
                <a:solidFill>
                  <a:srgbClr val="4E9A06"/>
                </a:solidFill>
                <a:latin typeface="Consolas"/>
              </a:rPr>
              <a:t>"Matched x"</a:t>
            </a:r>
          </a:p>
          <a:p>
            <a:r>
              <a:rPr lang="en-US" sz="2400" dirty="0">
                <a:latin typeface="Consolas"/>
              </a:rPr>
              <a:t>  </a:t>
            </a:r>
            <a:r>
              <a:rPr lang="en-US" sz="2400" dirty="0">
                <a:solidFill>
                  <a:srgbClr val="000000"/>
                </a:solidFill>
                <a:latin typeface="Consolas"/>
              </a:rPr>
              <a:t>true </a:t>
            </a:r>
            <a:r>
              <a:rPr lang="en-US" sz="2400" b="1" dirty="0">
                <a:solidFill>
                  <a:srgbClr val="CE5C00"/>
                </a:solidFill>
                <a:latin typeface="Consolas"/>
              </a:rPr>
              <a:t>-&gt; </a:t>
            </a:r>
            <a:r>
              <a:rPr lang="en-US" sz="2400" b="1" dirty="0">
                <a:solidFill>
                  <a:srgbClr val="4E9A06"/>
                </a:solidFill>
                <a:latin typeface="Consolas"/>
              </a:rPr>
              <a:t>"No match"</a:t>
            </a:r>
          </a:p>
          <a:p>
            <a:r>
              <a:rPr lang="pt-BR" sz="2400" b="1" dirty="0" err="1">
                <a:solidFill>
                  <a:srgbClr val="204A87"/>
                </a:solidFill>
                <a:latin typeface="Consolas"/>
              </a:rPr>
              <a:t>end</a:t>
            </a:r>
            <a:r>
              <a:rPr lang="pt-BR" sz="2400" b="1" dirty="0">
                <a:solidFill>
                  <a:srgbClr val="204A87"/>
                </a:solidFill>
                <a:latin typeface="Consolas"/>
              </a:rPr>
              <a:t> </a:t>
            </a:r>
            <a:r>
              <a:rPr lang="pt-BR" sz="2400" b="1" i="1" dirty="0">
                <a:solidFill>
                  <a:srgbClr val="8F5902"/>
                </a:solidFill>
                <a:latin typeface="Consolas"/>
              </a:rPr>
              <a:t># =&gt; "No match"</a:t>
            </a:r>
          </a:p>
          <a:p>
            <a:r>
              <a:rPr lang="fr-FR" sz="2400" dirty="0">
                <a:solidFill>
                  <a:srgbClr val="000000"/>
                </a:solidFill>
                <a:latin typeface="Consolas"/>
              </a:rPr>
              <a:t>x </a:t>
            </a:r>
            <a:r>
              <a:rPr lang="fr-FR" sz="2400" i="1" dirty="0">
                <a:solidFill>
                  <a:srgbClr val="8F5902"/>
                </a:solidFill>
                <a:latin typeface="Consolas"/>
              </a:rPr>
              <a:t># =&gt; 1</a:t>
            </a:r>
          </a:p>
          <a:p>
            <a:endParaRPr lang="en-US" dirty="0"/>
          </a:p>
        </p:txBody>
      </p:sp>
    </p:spTree>
    <p:extLst>
      <p:ext uri="{BB962C8B-B14F-4D97-AF65-F5344CB8AC3E}">
        <p14:creationId xmlns:p14="http://schemas.microsoft.com/office/powerpoint/2010/main" val="247512988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Recursion</a:t>
            </a:r>
          </a:p>
          <a:p>
            <a:pPr marL="320040" lvl="1" indent="0">
              <a:buNone/>
            </a:pPr>
            <a:r>
              <a:rPr lang="en-US" b="1" dirty="0" err="1">
                <a:solidFill>
                  <a:srgbClr val="204A87"/>
                </a:solidFill>
                <a:latin typeface="Consolas"/>
              </a:rPr>
              <a:t>defmodule</a:t>
            </a:r>
            <a:r>
              <a:rPr lang="en-US" b="1" dirty="0">
                <a:solidFill>
                  <a:srgbClr val="204A87"/>
                </a:solidFill>
                <a:latin typeface="Consolas"/>
              </a:rPr>
              <a:t> </a:t>
            </a:r>
            <a:r>
              <a:rPr lang="en-US" b="1" dirty="0" err="1">
                <a:solidFill>
                  <a:srgbClr val="000000"/>
                </a:solidFill>
                <a:latin typeface="Consolas"/>
              </a:rPr>
              <a:t>ListProcessing</a:t>
            </a:r>
            <a:r>
              <a:rPr lang="en-US" b="1" dirty="0">
                <a:solidFill>
                  <a:srgbClr val="000000"/>
                </a:solidFill>
                <a:latin typeface="Consolas"/>
              </a:rPr>
              <a:t> </a:t>
            </a:r>
            <a:r>
              <a:rPr lang="en-US" b="1" dirty="0">
                <a:solidFill>
                  <a:srgbClr val="204A87"/>
                </a:solidFill>
                <a:latin typeface="Consolas"/>
              </a:rPr>
              <a:t>do</a:t>
            </a:r>
          </a:p>
          <a:p>
            <a:pPr marL="320040" lvl="1" indent="0">
              <a:buNone/>
            </a:pPr>
            <a:r>
              <a:rPr lang="en-US" b="1" dirty="0">
                <a:solidFill>
                  <a:srgbClr val="204A87"/>
                </a:solidFill>
                <a:latin typeface="Consolas"/>
              </a:rPr>
              <a:t>  </a:t>
            </a:r>
            <a:r>
              <a:rPr lang="en-US" b="1" dirty="0" err="1">
                <a:solidFill>
                  <a:srgbClr val="204A87"/>
                </a:solidFill>
                <a:latin typeface="Consolas"/>
              </a:rPr>
              <a:t>def</a:t>
            </a:r>
            <a:r>
              <a:rPr lang="en-US" b="1" dirty="0">
                <a:solidFill>
                  <a:srgbClr val="204A87"/>
                </a:solidFill>
                <a:latin typeface="Consolas"/>
              </a:rPr>
              <a:t> recur</a:t>
            </a:r>
            <a:r>
              <a:rPr lang="en-US" b="1" dirty="0">
                <a:solidFill>
                  <a:srgbClr val="000000"/>
                </a:solidFill>
                <a:latin typeface="Consolas"/>
              </a:rPr>
              <a:t>([]) </a:t>
            </a:r>
            <a:r>
              <a:rPr lang="en-US" b="1" dirty="0">
                <a:solidFill>
                  <a:srgbClr val="204A87"/>
                </a:solidFill>
                <a:latin typeface="Consolas"/>
              </a:rPr>
              <a:t>do</a:t>
            </a:r>
            <a:r>
              <a:rPr lang="en-US" b="1" dirty="0">
                <a:solidFill>
                  <a:srgbClr val="000000"/>
                </a:solidFill>
                <a:latin typeface="Consolas"/>
              </a:rPr>
              <a:t>; </a:t>
            </a:r>
            <a:r>
              <a:rPr lang="en-US" b="1" dirty="0">
                <a:solidFill>
                  <a:srgbClr val="204A87"/>
                </a:solidFill>
                <a:latin typeface="Consolas"/>
              </a:rPr>
              <a:t>end</a:t>
            </a:r>
          </a:p>
          <a:p>
            <a:pPr marL="320040" lvl="1" indent="0">
              <a:buNone/>
            </a:pPr>
            <a:endParaRPr lang="en-US" dirty="0">
              <a:latin typeface="Consolas"/>
            </a:endParaRPr>
          </a:p>
          <a:p>
            <a:pPr marL="320040" lvl="1" indent="0">
              <a:buNone/>
            </a:pPr>
            <a:r>
              <a:rPr lang="en-US" dirty="0">
                <a:latin typeface="Consolas"/>
              </a:rPr>
              <a:t>  </a:t>
            </a:r>
            <a:r>
              <a:rPr lang="en-US" b="1" dirty="0" err="1">
                <a:solidFill>
                  <a:srgbClr val="204A87"/>
                </a:solidFill>
                <a:latin typeface="Consolas"/>
              </a:rPr>
              <a:t>def</a:t>
            </a:r>
            <a:r>
              <a:rPr lang="en-US" b="1" dirty="0">
                <a:solidFill>
                  <a:srgbClr val="204A87"/>
                </a:solidFill>
                <a:latin typeface="Consolas"/>
              </a:rPr>
              <a:t> recur</a:t>
            </a:r>
            <a:r>
              <a:rPr lang="en-US" b="1" dirty="0">
                <a:solidFill>
                  <a:srgbClr val="000000"/>
                </a:solidFill>
                <a:latin typeface="Consolas"/>
              </a:rPr>
              <a:t>([</a:t>
            </a:r>
            <a:r>
              <a:rPr lang="en-US" b="1" dirty="0" err="1">
                <a:solidFill>
                  <a:srgbClr val="000000"/>
                </a:solidFill>
                <a:latin typeface="Consolas"/>
              </a:rPr>
              <a:t>head</a:t>
            </a:r>
            <a:r>
              <a:rPr lang="en-US" b="1" dirty="0" err="1">
                <a:solidFill>
                  <a:srgbClr val="CE5C00"/>
                </a:solidFill>
                <a:latin typeface="Consolas"/>
              </a:rPr>
              <a:t>|</a:t>
            </a:r>
            <a:r>
              <a:rPr lang="en-US" b="1" dirty="0" err="1">
                <a:solidFill>
                  <a:srgbClr val="000000"/>
                </a:solidFill>
                <a:latin typeface="Consolas"/>
              </a:rPr>
              <a:t>tail</a:t>
            </a:r>
            <a:r>
              <a:rPr lang="en-US" b="1" dirty="0">
                <a:solidFill>
                  <a:srgbClr val="000000"/>
                </a:solidFill>
                <a:latin typeface="Consolas"/>
              </a:rPr>
              <a:t>]) </a:t>
            </a:r>
            <a:r>
              <a:rPr lang="en-US" b="1" dirty="0">
                <a:solidFill>
                  <a:srgbClr val="204A87"/>
                </a:solidFill>
                <a:latin typeface="Consolas"/>
              </a:rPr>
              <a:t>do</a:t>
            </a:r>
          </a:p>
          <a:p>
            <a:pPr marL="320040" lvl="1" indent="0">
              <a:buNone/>
            </a:pPr>
            <a:r>
              <a:rPr lang="en-US" b="1" dirty="0">
                <a:solidFill>
                  <a:srgbClr val="204A87"/>
                </a:solidFill>
                <a:latin typeface="Consolas"/>
              </a:rPr>
              <a:t>    </a:t>
            </a:r>
            <a:r>
              <a:rPr lang="en-US" b="1" dirty="0" err="1">
                <a:solidFill>
                  <a:srgbClr val="000000"/>
                </a:solidFill>
                <a:latin typeface="Consolas"/>
              </a:rPr>
              <a:t>IO</a:t>
            </a:r>
            <a:r>
              <a:rPr lang="en-US" b="1" dirty="0" err="1">
                <a:solidFill>
                  <a:srgbClr val="CE5C00"/>
                </a:solidFill>
                <a:latin typeface="Consolas"/>
              </a:rPr>
              <a:t>.</a:t>
            </a:r>
            <a:r>
              <a:rPr lang="en-US" b="1" dirty="0" err="1">
                <a:solidFill>
                  <a:srgbClr val="000000"/>
                </a:solidFill>
                <a:latin typeface="Consolas"/>
              </a:rPr>
              <a:t>puts</a:t>
            </a:r>
            <a:r>
              <a:rPr lang="en-US" b="1" dirty="0">
                <a:solidFill>
                  <a:srgbClr val="000000"/>
                </a:solidFill>
                <a:latin typeface="Consolas"/>
              </a:rPr>
              <a:t>(</a:t>
            </a:r>
            <a:r>
              <a:rPr lang="en-US" b="1" dirty="0">
                <a:solidFill>
                  <a:srgbClr val="4E9A06"/>
                </a:solidFill>
                <a:latin typeface="Consolas"/>
              </a:rPr>
              <a:t>"#{</a:t>
            </a:r>
            <a:r>
              <a:rPr lang="en-US" b="1" dirty="0">
                <a:solidFill>
                  <a:srgbClr val="000000"/>
                </a:solidFill>
                <a:latin typeface="Consolas"/>
              </a:rPr>
              <a:t>inspect(head)</a:t>
            </a:r>
            <a:r>
              <a:rPr lang="en-US" b="1" dirty="0">
                <a:solidFill>
                  <a:srgbClr val="4E9A06"/>
                </a:solidFill>
                <a:latin typeface="Consolas"/>
              </a:rPr>
              <a:t>}"</a:t>
            </a:r>
            <a:r>
              <a:rPr lang="en-US" b="1" dirty="0">
                <a:solidFill>
                  <a:srgbClr val="000000"/>
                </a:solidFill>
                <a:latin typeface="Consolas"/>
              </a:rPr>
              <a:t>)</a:t>
            </a:r>
          </a:p>
          <a:p>
            <a:pPr marL="320040" lvl="1" indent="0">
              <a:buNone/>
            </a:pPr>
            <a:r>
              <a:rPr lang="en-US" dirty="0">
                <a:latin typeface="Consolas"/>
              </a:rPr>
              <a:t>    </a:t>
            </a:r>
            <a:r>
              <a:rPr lang="en-US" b="1" dirty="0">
                <a:solidFill>
                  <a:srgbClr val="204A87"/>
                </a:solidFill>
                <a:latin typeface="Consolas"/>
              </a:rPr>
              <a:t>recur</a:t>
            </a:r>
            <a:r>
              <a:rPr lang="en-US" b="1" dirty="0">
                <a:solidFill>
                  <a:srgbClr val="000000"/>
                </a:solidFill>
                <a:latin typeface="Consolas"/>
              </a:rPr>
              <a:t>(tail)</a:t>
            </a:r>
          </a:p>
          <a:p>
            <a:pPr marL="320040" lvl="1" indent="0">
              <a:buNone/>
            </a:pPr>
            <a:r>
              <a:rPr lang="en-US" dirty="0">
                <a:latin typeface="Consolas"/>
              </a:rPr>
              <a:t>  </a:t>
            </a:r>
            <a:r>
              <a:rPr lang="en-US" b="1" dirty="0">
                <a:solidFill>
                  <a:srgbClr val="204A87"/>
                </a:solidFill>
                <a:latin typeface="Consolas"/>
              </a:rPr>
              <a:t>end</a:t>
            </a:r>
          </a:p>
          <a:p>
            <a:pPr marL="320040" lvl="1" indent="0">
              <a:buNone/>
            </a:pPr>
            <a:r>
              <a:rPr lang="en-US" b="1" dirty="0">
                <a:solidFill>
                  <a:srgbClr val="204A87"/>
                </a:solidFill>
                <a:latin typeface="Consolas"/>
              </a:rPr>
              <a:t>e</a:t>
            </a:r>
            <a:r>
              <a:rPr lang="en-US" b="1" dirty="0" smtClean="0">
                <a:solidFill>
                  <a:srgbClr val="204A87"/>
                </a:solidFill>
                <a:latin typeface="Consolas"/>
              </a:rPr>
              <a:t>nd</a:t>
            </a:r>
          </a:p>
          <a:p>
            <a:pPr marL="320040" lvl="1" indent="0">
              <a:buNone/>
            </a:pPr>
            <a:endParaRPr lang="en-US" b="1" dirty="0">
              <a:solidFill>
                <a:srgbClr val="204A87"/>
              </a:solidFill>
              <a:latin typeface="Consolas"/>
            </a:endParaRPr>
          </a:p>
          <a:p>
            <a:r>
              <a:rPr lang="en-US" dirty="0" smtClean="0"/>
              <a:t>Build functions out of clauses. </a:t>
            </a:r>
          </a:p>
          <a:p>
            <a:pPr lvl="1"/>
            <a:r>
              <a:rPr lang="en-US" dirty="0" smtClean="0"/>
              <a:t>Each clause stands alone as a simple short unit</a:t>
            </a:r>
            <a:endParaRPr lang="en-US" dirty="0"/>
          </a:p>
        </p:txBody>
      </p:sp>
      <p:sp>
        <p:nvSpPr>
          <p:cNvPr id="3" name="Title 2"/>
          <p:cNvSpPr>
            <a:spLocks noGrp="1"/>
          </p:cNvSpPr>
          <p:nvPr>
            <p:ph type="title"/>
          </p:nvPr>
        </p:nvSpPr>
        <p:spPr/>
        <p:txBody>
          <a:bodyPr/>
          <a:lstStyle/>
          <a:p>
            <a:r>
              <a:rPr lang="en-US" dirty="0" smtClean="0"/>
              <a:t>Pattern Matching	</a:t>
            </a:r>
            <a:endParaRPr lang="en-US" dirty="0"/>
          </a:p>
        </p:txBody>
      </p:sp>
    </p:spTree>
    <p:extLst>
      <p:ext uri="{BB962C8B-B14F-4D97-AF65-F5344CB8AC3E}">
        <p14:creationId xmlns:p14="http://schemas.microsoft.com/office/powerpoint/2010/main" val="57841418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76200" y="76200"/>
            <a:ext cx="8918414" cy="6688810"/>
          </a:xfrm>
          <a:prstGeom prst="rect">
            <a:avLst/>
          </a:prstGeom>
        </p:spPr>
      </p:pic>
      <p:sp>
        <p:nvSpPr>
          <p:cNvPr id="4" name="TextBox 3"/>
          <p:cNvSpPr txBox="1"/>
          <p:nvPr/>
        </p:nvSpPr>
        <p:spPr>
          <a:xfrm>
            <a:off x="76200" y="76200"/>
            <a:ext cx="9023135" cy="1754327"/>
          </a:xfrm>
          <a:prstGeom prst="rect">
            <a:avLst/>
          </a:prstGeom>
          <a:noFill/>
        </p:spPr>
        <p:txBody>
          <a:bodyPr wrap="none" rtlCol="0">
            <a:spAutoFit/>
          </a:bodyPr>
          <a:lstStyle/>
          <a:p>
            <a:r>
              <a:rPr lang="en-US" sz="5400" dirty="0" smtClean="0">
                <a:solidFill>
                  <a:srgbClr val="FFFFFF"/>
                </a:solidFill>
              </a:rPr>
              <a:t>   JUST ENOUGH ELIXIR TO BE </a:t>
            </a:r>
          </a:p>
          <a:p>
            <a:r>
              <a:rPr lang="en-US" sz="5400" dirty="0">
                <a:solidFill>
                  <a:srgbClr val="FFFFFF"/>
                </a:solidFill>
              </a:rPr>
              <a:t> </a:t>
            </a:r>
            <a:r>
              <a:rPr lang="en-US" sz="5400" dirty="0" smtClean="0">
                <a:solidFill>
                  <a:srgbClr val="FFFFFF"/>
                </a:solidFill>
              </a:rPr>
              <a:t>                           DANGEROUS</a:t>
            </a:r>
            <a:endParaRPr lang="en-US" sz="5400" dirty="0">
              <a:solidFill>
                <a:srgbClr val="FFFFFF"/>
              </a:solidFill>
            </a:endParaRPr>
          </a:p>
        </p:txBody>
      </p:sp>
    </p:spTree>
    <p:extLst>
      <p:ext uri="{BB962C8B-B14F-4D97-AF65-F5344CB8AC3E}">
        <p14:creationId xmlns:p14="http://schemas.microsoft.com/office/powerpoint/2010/main" val="353754397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marL="45720" indent="0">
              <a:buNone/>
            </a:pPr>
            <a:r>
              <a:rPr lang="en-US" i="1" dirty="0">
                <a:solidFill>
                  <a:srgbClr val="8F5902"/>
                </a:solidFill>
                <a:latin typeface="Consolas"/>
              </a:rPr>
              <a:t># matches the _first_ clause that qualifies, so watch out for changing </a:t>
            </a:r>
            <a:r>
              <a:rPr lang="en-US" i="1" dirty="0" smtClean="0">
                <a:solidFill>
                  <a:srgbClr val="8F5902"/>
                </a:solidFill>
                <a:latin typeface="Consolas"/>
              </a:rPr>
              <a:t>order when </a:t>
            </a:r>
            <a:r>
              <a:rPr lang="en-US" i="1" dirty="0">
                <a:solidFill>
                  <a:srgbClr val="8F5902"/>
                </a:solidFill>
                <a:latin typeface="Consolas"/>
              </a:rPr>
              <a:t>refactoring</a:t>
            </a:r>
          </a:p>
          <a:p>
            <a:pPr marL="45720" indent="0">
              <a:buNone/>
            </a:pPr>
            <a:r>
              <a:rPr lang="en-US" b="1" dirty="0" err="1">
                <a:solidFill>
                  <a:srgbClr val="204A87"/>
                </a:solidFill>
                <a:latin typeface="Consolas"/>
              </a:rPr>
              <a:t>defmodule</a:t>
            </a:r>
            <a:r>
              <a:rPr lang="en-US" b="1" dirty="0">
                <a:solidFill>
                  <a:srgbClr val="204A87"/>
                </a:solidFill>
                <a:latin typeface="Consolas"/>
              </a:rPr>
              <a:t> </a:t>
            </a:r>
            <a:r>
              <a:rPr lang="en-US" b="1" dirty="0" err="1">
                <a:solidFill>
                  <a:srgbClr val="000000"/>
                </a:solidFill>
                <a:latin typeface="Consolas"/>
              </a:rPr>
              <a:t>MatchOrder</a:t>
            </a:r>
            <a:r>
              <a:rPr lang="en-US" b="1" dirty="0">
                <a:solidFill>
                  <a:srgbClr val="000000"/>
                </a:solidFill>
                <a:latin typeface="Consolas"/>
              </a:rPr>
              <a:t> </a:t>
            </a:r>
            <a:r>
              <a:rPr lang="en-US" b="1" dirty="0">
                <a:solidFill>
                  <a:srgbClr val="204A87"/>
                </a:solidFill>
                <a:latin typeface="Consolas"/>
              </a:rPr>
              <a:t>do</a:t>
            </a:r>
          </a:p>
          <a:p>
            <a:pPr marL="45720" indent="0">
              <a:buNone/>
            </a:pPr>
            <a:r>
              <a:rPr lang="en-US" b="1" dirty="0">
                <a:solidFill>
                  <a:srgbClr val="204A87"/>
                </a:solidFill>
                <a:latin typeface="Consolas"/>
              </a:rPr>
              <a:t>  </a:t>
            </a:r>
            <a:r>
              <a:rPr lang="en-US" b="1" dirty="0" err="1">
                <a:solidFill>
                  <a:srgbClr val="204A87"/>
                </a:solidFill>
                <a:latin typeface="Consolas"/>
              </a:rPr>
              <a:t>def</a:t>
            </a:r>
            <a:r>
              <a:rPr lang="en-US" b="1" dirty="0">
                <a:solidFill>
                  <a:srgbClr val="204A87"/>
                </a:solidFill>
                <a:latin typeface="Consolas"/>
              </a:rPr>
              <a:t> </a:t>
            </a:r>
            <a:r>
              <a:rPr lang="en-US" b="1" dirty="0" err="1">
                <a:solidFill>
                  <a:srgbClr val="000000"/>
                </a:solidFill>
                <a:latin typeface="Consolas"/>
              </a:rPr>
              <a:t>func</a:t>
            </a:r>
            <a:r>
              <a:rPr lang="en-US" b="1" dirty="0">
                <a:solidFill>
                  <a:srgbClr val="000000"/>
                </a:solidFill>
                <a:latin typeface="Consolas"/>
              </a:rPr>
              <a:t>([</a:t>
            </a:r>
            <a:r>
              <a:rPr lang="en-US" b="1" dirty="0" err="1">
                <a:solidFill>
                  <a:srgbClr val="000000"/>
                </a:solidFill>
                <a:latin typeface="Consolas"/>
              </a:rPr>
              <a:t>h</a:t>
            </a:r>
            <a:r>
              <a:rPr lang="en-US" b="1" dirty="0" err="1">
                <a:solidFill>
                  <a:srgbClr val="CE5C00"/>
                </a:solidFill>
                <a:latin typeface="Consolas"/>
              </a:rPr>
              <a:t>|</a:t>
            </a:r>
            <a:r>
              <a:rPr lang="en-US" b="1" dirty="0" err="1">
                <a:solidFill>
                  <a:srgbClr val="000000"/>
                </a:solidFill>
                <a:latin typeface="Consolas"/>
              </a:rPr>
              <a:t>t</a:t>
            </a:r>
            <a:r>
              <a:rPr lang="en-US" b="1" dirty="0">
                <a:solidFill>
                  <a:srgbClr val="000000"/>
                </a:solidFill>
                <a:latin typeface="Consolas"/>
              </a:rPr>
              <a:t>]) </a:t>
            </a:r>
            <a:r>
              <a:rPr lang="en-US" b="1" dirty="0">
                <a:solidFill>
                  <a:srgbClr val="204A87"/>
                </a:solidFill>
                <a:latin typeface="Consolas"/>
              </a:rPr>
              <a:t>do</a:t>
            </a:r>
          </a:p>
          <a:p>
            <a:pPr marL="45720" indent="0">
              <a:buNone/>
            </a:pPr>
            <a:r>
              <a:rPr lang="en-US" b="1" dirty="0">
                <a:solidFill>
                  <a:srgbClr val="204A87"/>
                </a:solidFill>
                <a:latin typeface="Consolas"/>
              </a:rPr>
              <a:t>    </a:t>
            </a:r>
            <a:r>
              <a:rPr lang="en-US" b="1" dirty="0" err="1">
                <a:solidFill>
                  <a:srgbClr val="000000"/>
                </a:solidFill>
                <a:latin typeface="Consolas"/>
              </a:rPr>
              <a:t>IO</a:t>
            </a:r>
            <a:r>
              <a:rPr lang="en-US" b="1" dirty="0" err="1">
                <a:solidFill>
                  <a:srgbClr val="CE5C00"/>
                </a:solidFill>
                <a:latin typeface="Consolas"/>
              </a:rPr>
              <a:t>.</a:t>
            </a:r>
            <a:r>
              <a:rPr lang="en-US" b="1" dirty="0" err="1">
                <a:solidFill>
                  <a:srgbClr val="000000"/>
                </a:solidFill>
                <a:latin typeface="Consolas"/>
              </a:rPr>
              <a:t>puts</a:t>
            </a:r>
            <a:r>
              <a:rPr lang="en-US" b="1" dirty="0">
                <a:solidFill>
                  <a:srgbClr val="000000"/>
                </a:solidFill>
                <a:latin typeface="Consolas"/>
              </a:rPr>
              <a:t>(</a:t>
            </a:r>
            <a:r>
              <a:rPr lang="en-US" b="1" dirty="0">
                <a:solidFill>
                  <a:srgbClr val="4E9A06"/>
                </a:solidFill>
                <a:latin typeface="Consolas"/>
              </a:rPr>
              <a:t>"#{</a:t>
            </a:r>
            <a:r>
              <a:rPr lang="en-US" b="1" dirty="0">
                <a:solidFill>
                  <a:srgbClr val="000000"/>
                </a:solidFill>
                <a:latin typeface="Consolas"/>
              </a:rPr>
              <a:t>inspect(t)</a:t>
            </a:r>
            <a:r>
              <a:rPr lang="en-US" b="1" dirty="0">
                <a:solidFill>
                  <a:srgbClr val="4E9A06"/>
                </a:solidFill>
                <a:latin typeface="Consolas"/>
              </a:rPr>
              <a:t>}"</a:t>
            </a:r>
            <a:r>
              <a:rPr lang="en-US" b="1" dirty="0">
                <a:solidFill>
                  <a:srgbClr val="000000"/>
                </a:solidFill>
                <a:latin typeface="Consolas"/>
              </a:rPr>
              <a:t>)</a:t>
            </a:r>
          </a:p>
          <a:p>
            <a:pPr marL="45720" indent="0">
              <a:buNone/>
            </a:pPr>
            <a:r>
              <a:rPr lang="en-US" dirty="0">
                <a:latin typeface="Consolas"/>
              </a:rPr>
              <a:t>  </a:t>
            </a:r>
            <a:r>
              <a:rPr lang="en-US" b="1" dirty="0">
                <a:solidFill>
                  <a:srgbClr val="204A87"/>
                </a:solidFill>
                <a:latin typeface="Consolas"/>
              </a:rPr>
              <a:t>end</a:t>
            </a:r>
          </a:p>
          <a:p>
            <a:pPr marL="45720" indent="0">
              <a:buNone/>
            </a:pPr>
            <a:endParaRPr lang="en-US" dirty="0">
              <a:latin typeface="Consolas"/>
            </a:endParaRPr>
          </a:p>
          <a:p>
            <a:pPr marL="45720" indent="0">
              <a:buNone/>
            </a:pPr>
            <a:r>
              <a:rPr lang="is-IS" dirty="0">
                <a:latin typeface="Consolas"/>
              </a:rPr>
              <a:t>  </a:t>
            </a:r>
            <a:r>
              <a:rPr lang="is-IS" b="1" dirty="0">
                <a:solidFill>
                  <a:srgbClr val="204A87"/>
                </a:solidFill>
                <a:latin typeface="Consolas"/>
              </a:rPr>
              <a:t>def </a:t>
            </a:r>
            <a:r>
              <a:rPr lang="is-IS" b="1" dirty="0">
                <a:solidFill>
                  <a:srgbClr val="000000"/>
                </a:solidFill>
                <a:latin typeface="Consolas"/>
              </a:rPr>
              <a:t>func([x, y]) </a:t>
            </a:r>
            <a:r>
              <a:rPr lang="is-IS" b="1" dirty="0">
                <a:solidFill>
                  <a:srgbClr val="204A87"/>
                </a:solidFill>
                <a:latin typeface="Consolas"/>
              </a:rPr>
              <a:t>do</a:t>
            </a:r>
          </a:p>
          <a:p>
            <a:pPr marL="45720" indent="0">
              <a:buNone/>
            </a:pPr>
            <a:r>
              <a:rPr lang="is-IS" b="1" dirty="0">
                <a:solidFill>
                  <a:srgbClr val="204A87"/>
                </a:solidFill>
                <a:latin typeface="Consolas"/>
              </a:rPr>
              <a:t>    </a:t>
            </a:r>
            <a:r>
              <a:rPr lang="is-IS" b="1" dirty="0">
                <a:solidFill>
                  <a:srgbClr val="000000"/>
                </a:solidFill>
                <a:latin typeface="Consolas"/>
              </a:rPr>
              <a:t>IO</a:t>
            </a:r>
            <a:r>
              <a:rPr lang="is-IS" b="1" dirty="0">
                <a:solidFill>
                  <a:srgbClr val="CE5C00"/>
                </a:solidFill>
                <a:latin typeface="Consolas"/>
              </a:rPr>
              <a:t>.</a:t>
            </a:r>
            <a:r>
              <a:rPr lang="is-IS" b="1" dirty="0">
                <a:solidFill>
                  <a:srgbClr val="000000"/>
                </a:solidFill>
                <a:latin typeface="Consolas"/>
              </a:rPr>
              <a:t>puts(</a:t>
            </a:r>
            <a:r>
              <a:rPr lang="is-IS" b="1" dirty="0">
                <a:solidFill>
                  <a:srgbClr val="4E9A06"/>
                </a:solidFill>
                <a:latin typeface="Consolas"/>
              </a:rPr>
              <a:t>"#{</a:t>
            </a:r>
            <a:r>
              <a:rPr lang="is-IS" b="1" dirty="0">
                <a:solidFill>
                  <a:srgbClr val="000000"/>
                </a:solidFill>
                <a:latin typeface="Consolas"/>
              </a:rPr>
              <a:t>inspect(y)</a:t>
            </a:r>
            <a:r>
              <a:rPr lang="is-IS" b="1" dirty="0">
                <a:solidFill>
                  <a:srgbClr val="4E9A06"/>
                </a:solidFill>
                <a:latin typeface="Consolas"/>
              </a:rPr>
              <a:t>}"</a:t>
            </a:r>
            <a:r>
              <a:rPr lang="is-IS" b="1" dirty="0">
                <a:solidFill>
                  <a:srgbClr val="000000"/>
                </a:solidFill>
                <a:latin typeface="Consolas"/>
              </a:rPr>
              <a:t>)</a:t>
            </a:r>
          </a:p>
          <a:p>
            <a:pPr marL="45720" indent="0">
              <a:buNone/>
            </a:pPr>
            <a:r>
              <a:rPr lang="is-IS" dirty="0">
                <a:latin typeface="Consolas"/>
              </a:rPr>
              <a:t>  </a:t>
            </a:r>
            <a:r>
              <a:rPr lang="is-IS" b="1" dirty="0">
                <a:solidFill>
                  <a:srgbClr val="204A87"/>
                </a:solidFill>
                <a:latin typeface="Consolas"/>
              </a:rPr>
              <a:t>end</a:t>
            </a:r>
          </a:p>
          <a:p>
            <a:pPr marL="45720" indent="0">
              <a:buNone/>
            </a:pPr>
            <a:r>
              <a:rPr lang="en-US" b="1" dirty="0">
                <a:solidFill>
                  <a:srgbClr val="204A87"/>
                </a:solidFill>
                <a:latin typeface="Consolas"/>
              </a:rPr>
              <a:t>end</a:t>
            </a:r>
          </a:p>
          <a:p>
            <a:pPr marL="45720" indent="0">
              <a:buNone/>
            </a:pPr>
            <a:endParaRPr lang="en-US" dirty="0">
              <a:latin typeface="Consolas"/>
            </a:endParaRPr>
          </a:p>
          <a:p>
            <a:pPr marL="45720" indent="0">
              <a:buNone/>
            </a:pPr>
            <a:r>
              <a:rPr lang="en-US" dirty="0" err="1">
                <a:solidFill>
                  <a:srgbClr val="000000"/>
                </a:solidFill>
                <a:latin typeface="Consolas"/>
              </a:rPr>
              <a:t>MatchOrder</a:t>
            </a:r>
            <a:r>
              <a:rPr lang="en-US" b="1" dirty="0" err="1">
                <a:solidFill>
                  <a:srgbClr val="CE5C00"/>
                </a:solidFill>
                <a:latin typeface="Consolas"/>
              </a:rPr>
              <a:t>.</a:t>
            </a:r>
            <a:r>
              <a:rPr lang="en-US" b="1" dirty="0" err="1">
                <a:solidFill>
                  <a:srgbClr val="000000"/>
                </a:solidFill>
                <a:latin typeface="Consolas"/>
              </a:rPr>
              <a:t>func</a:t>
            </a:r>
            <a:r>
              <a:rPr lang="en-US" b="1" dirty="0">
                <a:solidFill>
                  <a:srgbClr val="000000"/>
                </a:solidFill>
                <a:latin typeface="Consolas"/>
              </a:rPr>
              <a:t>[</a:t>
            </a:r>
            <a:r>
              <a:rPr lang="en-US" b="1" dirty="0">
                <a:solidFill>
                  <a:srgbClr val="0000CF"/>
                </a:solidFill>
                <a:latin typeface="Consolas"/>
              </a:rPr>
              <a:t>1</a:t>
            </a:r>
            <a:r>
              <a:rPr lang="en-US" b="1" dirty="0">
                <a:solidFill>
                  <a:srgbClr val="000000"/>
                </a:solidFill>
                <a:latin typeface="Consolas"/>
              </a:rPr>
              <a:t>, </a:t>
            </a:r>
            <a:r>
              <a:rPr lang="en-US" b="1" dirty="0">
                <a:solidFill>
                  <a:srgbClr val="0000CF"/>
                </a:solidFill>
                <a:latin typeface="Consolas"/>
              </a:rPr>
              <a:t>2</a:t>
            </a:r>
            <a:r>
              <a:rPr lang="en-US" b="1" dirty="0">
                <a:solidFill>
                  <a:srgbClr val="000000"/>
                </a:solidFill>
                <a:latin typeface="Consolas"/>
              </a:rPr>
              <a:t>]  </a:t>
            </a:r>
            <a:r>
              <a:rPr lang="en-US" b="1" i="1" dirty="0">
                <a:solidFill>
                  <a:srgbClr val="8F5902"/>
                </a:solidFill>
                <a:latin typeface="Consolas"/>
              </a:rPr>
              <a:t># =&gt; "[2]"</a:t>
            </a:r>
          </a:p>
          <a:p>
            <a:pPr marL="45720" indent="0">
              <a:buNone/>
            </a:pPr>
            <a:endParaRPr lang="en-US" dirty="0"/>
          </a:p>
        </p:txBody>
      </p:sp>
      <p:sp>
        <p:nvSpPr>
          <p:cNvPr id="3" name="Title 2"/>
          <p:cNvSpPr>
            <a:spLocks noGrp="1"/>
          </p:cNvSpPr>
          <p:nvPr>
            <p:ph type="title"/>
          </p:nvPr>
        </p:nvSpPr>
        <p:spPr/>
        <p:txBody>
          <a:bodyPr/>
          <a:lstStyle/>
          <a:p>
            <a:r>
              <a:rPr lang="en-US" dirty="0" smtClean="0"/>
              <a:t>Pattern Matching</a:t>
            </a:r>
            <a:endParaRPr lang="en-US" dirty="0"/>
          </a:p>
        </p:txBody>
      </p:sp>
    </p:spTree>
    <p:extLst>
      <p:ext uri="{BB962C8B-B14F-4D97-AF65-F5344CB8AC3E}">
        <p14:creationId xmlns:p14="http://schemas.microsoft.com/office/powerpoint/2010/main" val="133921867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45720" indent="0">
              <a:buNone/>
            </a:pPr>
            <a:r>
              <a:rPr lang="en-US" b="1" dirty="0" err="1">
                <a:solidFill>
                  <a:srgbClr val="204A87"/>
                </a:solidFill>
                <a:latin typeface="Consolas"/>
              </a:rPr>
              <a:t>defmodule</a:t>
            </a:r>
            <a:r>
              <a:rPr lang="en-US" b="1" dirty="0">
                <a:solidFill>
                  <a:srgbClr val="204A87"/>
                </a:solidFill>
                <a:latin typeface="Consolas"/>
              </a:rPr>
              <a:t> </a:t>
            </a:r>
            <a:r>
              <a:rPr lang="en-US" b="1" dirty="0" err="1">
                <a:solidFill>
                  <a:srgbClr val="000000"/>
                </a:solidFill>
                <a:latin typeface="Consolas"/>
              </a:rPr>
              <a:t>MatchOrder</a:t>
            </a:r>
            <a:r>
              <a:rPr lang="en-US" b="1" dirty="0">
                <a:solidFill>
                  <a:srgbClr val="000000"/>
                </a:solidFill>
                <a:latin typeface="Consolas"/>
              </a:rPr>
              <a:t> </a:t>
            </a:r>
            <a:r>
              <a:rPr lang="en-US" b="1" dirty="0">
                <a:solidFill>
                  <a:srgbClr val="204A87"/>
                </a:solidFill>
                <a:latin typeface="Consolas"/>
              </a:rPr>
              <a:t>do</a:t>
            </a:r>
          </a:p>
          <a:p>
            <a:pPr marL="45720" indent="0">
              <a:buNone/>
            </a:pPr>
            <a:r>
              <a:rPr lang="is-IS" b="1" dirty="0">
                <a:solidFill>
                  <a:srgbClr val="204A87"/>
                </a:solidFill>
                <a:latin typeface="Consolas"/>
              </a:rPr>
              <a:t>  def </a:t>
            </a:r>
            <a:r>
              <a:rPr lang="is-IS" b="1" dirty="0">
                <a:solidFill>
                  <a:srgbClr val="000000"/>
                </a:solidFill>
                <a:latin typeface="Consolas"/>
              </a:rPr>
              <a:t>func([x, y]) </a:t>
            </a:r>
            <a:r>
              <a:rPr lang="is-IS" b="1" dirty="0">
                <a:solidFill>
                  <a:srgbClr val="204A87"/>
                </a:solidFill>
                <a:latin typeface="Consolas"/>
              </a:rPr>
              <a:t>do</a:t>
            </a:r>
          </a:p>
          <a:p>
            <a:pPr marL="45720" indent="0">
              <a:buNone/>
            </a:pPr>
            <a:r>
              <a:rPr lang="is-IS" b="1" dirty="0">
                <a:solidFill>
                  <a:srgbClr val="204A87"/>
                </a:solidFill>
                <a:latin typeface="Consolas"/>
              </a:rPr>
              <a:t>    </a:t>
            </a:r>
            <a:r>
              <a:rPr lang="is-IS" b="1" dirty="0">
                <a:solidFill>
                  <a:srgbClr val="000000"/>
                </a:solidFill>
                <a:latin typeface="Consolas"/>
              </a:rPr>
              <a:t>IO</a:t>
            </a:r>
            <a:r>
              <a:rPr lang="is-IS" b="1" dirty="0">
                <a:solidFill>
                  <a:srgbClr val="CE5C00"/>
                </a:solidFill>
                <a:latin typeface="Consolas"/>
              </a:rPr>
              <a:t>.</a:t>
            </a:r>
            <a:r>
              <a:rPr lang="is-IS" b="1" dirty="0">
                <a:solidFill>
                  <a:srgbClr val="000000"/>
                </a:solidFill>
                <a:latin typeface="Consolas"/>
              </a:rPr>
              <a:t>puts(</a:t>
            </a:r>
            <a:r>
              <a:rPr lang="is-IS" b="1" dirty="0">
                <a:solidFill>
                  <a:srgbClr val="4E9A06"/>
                </a:solidFill>
                <a:latin typeface="Consolas"/>
              </a:rPr>
              <a:t>"#{</a:t>
            </a:r>
            <a:r>
              <a:rPr lang="is-IS" b="1" dirty="0">
                <a:solidFill>
                  <a:srgbClr val="000000"/>
                </a:solidFill>
                <a:latin typeface="Consolas"/>
              </a:rPr>
              <a:t>inspect(y)</a:t>
            </a:r>
            <a:r>
              <a:rPr lang="is-IS" b="1" dirty="0">
                <a:solidFill>
                  <a:srgbClr val="4E9A06"/>
                </a:solidFill>
                <a:latin typeface="Consolas"/>
              </a:rPr>
              <a:t>}"</a:t>
            </a:r>
            <a:r>
              <a:rPr lang="is-IS" b="1" dirty="0">
                <a:solidFill>
                  <a:srgbClr val="000000"/>
                </a:solidFill>
                <a:latin typeface="Consolas"/>
              </a:rPr>
              <a:t>)</a:t>
            </a:r>
          </a:p>
          <a:p>
            <a:pPr marL="45720" indent="0">
              <a:buNone/>
            </a:pPr>
            <a:r>
              <a:rPr lang="is-IS" dirty="0">
                <a:latin typeface="Consolas"/>
              </a:rPr>
              <a:t>  </a:t>
            </a:r>
            <a:r>
              <a:rPr lang="is-IS" b="1" dirty="0">
                <a:solidFill>
                  <a:srgbClr val="204A87"/>
                </a:solidFill>
                <a:latin typeface="Consolas"/>
              </a:rPr>
              <a:t>end</a:t>
            </a:r>
          </a:p>
          <a:p>
            <a:pPr marL="45720" indent="0">
              <a:buNone/>
            </a:pPr>
            <a:endParaRPr lang="is-IS" dirty="0">
              <a:latin typeface="Consolas"/>
            </a:endParaRPr>
          </a:p>
          <a:p>
            <a:pPr marL="45720" indent="0">
              <a:buNone/>
            </a:pPr>
            <a:r>
              <a:rPr lang="en-US" dirty="0">
                <a:latin typeface="Consolas"/>
              </a:rPr>
              <a:t>  </a:t>
            </a:r>
            <a:r>
              <a:rPr lang="en-US" b="1" dirty="0" err="1">
                <a:solidFill>
                  <a:srgbClr val="204A87"/>
                </a:solidFill>
                <a:latin typeface="Consolas"/>
              </a:rPr>
              <a:t>def</a:t>
            </a:r>
            <a:r>
              <a:rPr lang="en-US" b="1" dirty="0">
                <a:solidFill>
                  <a:srgbClr val="204A87"/>
                </a:solidFill>
                <a:latin typeface="Consolas"/>
              </a:rPr>
              <a:t> </a:t>
            </a:r>
            <a:r>
              <a:rPr lang="en-US" b="1" dirty="0" err="1">
                <a:solidFill>
                  <a:srgbClr val="000000"/>
                </a:solidFill>
                <a:latin typeface="Consolas"/>
              </a:rPr>
              <a:t>func</a:t>
            </a:r>
            <a:r>
              <a:rPr lang="en-US" b="1" dirty="0">
                <a:solidFill>
                  <a:srgbClr val="000000"/>
                </a:solidFill>
                <a:latin typeface="Consolas"/>
              </a:rPr>
              <a:t>([</a:t>
            </a:r>
            <a:r>
              <a:rPr lang="en-US" b="1" dirty="0" err="1">
                <a:solidFill>
                  <a:srgbClr val="000000"/>
                </a:solidFill>
                <a:latin typeface="Consolas"/>
              </a:rPr>
              <a:t>h</a:t>
            </a:r>
            <a:r>
              <a:rPr lang="en-US" b="1" dirty="0" err="1">
                <a:solidFill>
                  <a:srgbClr val="CE5C00"/>
                </a:solidFill>
                <a:latin typeface="Consolas"/>
              </a:rPr>
              <a:t>|</a:t>
            </a:r>
            <a:r>
              <a:rPr lang="en-US" b="1" dirty="0" err="1">
                <a:solidFill>
                  <a:srgbClr val="000000"/>
                </a:solidFill>
                <a:latin typeface="Consolas"/>
              </a:rPr>
              <a:t>t</a:t>
            </a:r>
            <a:r>
              <a:rPr lang="en-US" b="1" dirty="0">
                <a:solidFill>
                  <a:srgbClr val="000000"/>
                </a:solidFill>
                <a:latin typeface="Consolas"/>
              </a:rPr>
              <a:t>]) </a:t>
            </a:r>
            <a:r>
              <a:rPr lang="en-US" b="1" dirty="0">
                <a:solidFill>
                  <a:srgbClr val="204A87"/>
                </a:solidFill>
                <a:latin typeface="Consolas"/>
              </a:rPr>
              <a:t>do</a:t>
            </a:r>
          </a:p>
          <a:p>
            <a:pPr marL="45720" indent="0">
              <a:buNone/>
            </a:pPr>
            <a:r>
              <a:rPr lang="en-US" b="1" dirty="0">
                <a:solidFill>
                  <a:srgbClr val="204A87"/>
                </a:solidFill>
                <a:latin typeface="Consolas"/>
              </a:rPr>
              <a:t>    </a:t>
            </a:r>
            <a:r>
              <a:rPr lang="en-US" b="1" dirty="0" err="1">
                <a:solidFill>
                  <a:srgbClr val="000000"/>
                </a:solidFill>
                <a:latin typeface="Consolas"/>
              </a:rPr>
              <a:t>IO</a:t>
            </a:r>
            <a:r>
              <a:rPr lang="en-US" b="1" dirty="0" err="1">
                <a:solidFill>
                  <a:srgbClr val="CE5C00"/>
                </a:solidFill>
                <a:latin typeface="Consolas"/>
              </a:rPr>
              <a:t>.</a:t>
            </a:r>
            <a:r>
              <a:rPr lang="en-US" b="1" dirty="0" err="1">
                <a:solidFill>
                  <a:srgbClr val="000000"/>
                </a:solidFill>
                <a:latin typeface="Consolas"/>
              </a:rPr>
              <a:t>puts</a:t>
            </a:r>
            <a:r>
              <a:rPr lang="en-US" b="1" dirty="0">
                <a:solidFill>
                  <a:srgbClr val="000000"/>
                </a:solidFill>
                <a:latin typeface="Consolas"/>
              </a:rPr>
              <a:t>(</a:t>
            </a:r>
            <a:r>
              <a:rPr lang="en-US" b="1" dirty="0">
                <a:solidFill>
                  <a:srgbClr val="4E9A06"/>
                </a:solidFill>
                <a:latin typeface="Consolas"/>
              </a:rPr>
              <a:t>"#{</a:t>
            </a:r>
            <a:r>
              <a:rPr lang="en-US" b="1" dirty="0">
                <a:solidFill>
                  <a:srgbClr val="000000"/>
                </a:solidFill>
                <a:latin typeface="Consolas"/>
              </a:rPr>
              <a:t>inspect(t)</a:t>
            </a:r>
            <a:r>
              <a:rPr lang="en-US" b="1" dirty="0">
                <a:solidFill>
                  <a:srgbClr val="4E9A06"/>
                </a:solidFill>
                <a:latin typeface="Consolas"/>
              </a:rPr>
              <a:t>}"</a:t>
            </a:r>
            <a:r>
              <a:rPr lang="en-US" b="1" dirty="0">
                <a:solidFill>
                  <a:srgbClr val="000000"/>
                </a:solidFill>
                <a:latin typeface="Consolas"/>
              </a:rPr>
              <a:t>)</a:t>
            </a:r>
          </a:p>
          <a:p>
            <a:pPr marL="45720" indent="0">
              <a:buNone/>
            </a:pPr>
            <a:r>
              <a:rPr lang="en-US" dirty="0">
                <a:latin typeface="Consolas"/>
              </a:rPr>
              <a:t>  </a:t>
            </a:r>
            <a:r>
              <a:rPr lang="en-US" b="1" dirty="0">
                <a:solidFill>
                  <a:srgbClr val="204A87"/>
                </a:solidFill>
                <a:latin typeface="Consolas"/>
              </a:rPr>
              <a:t>end</a:t>
            </a:r>
          </a:p>
          <a:p>
            <a:pPr marL="45720" indent="0">
              <a:buNone/>
            </a:pPr>
            <a:r>
              <a:rPr lang="en-US" b="1" dirty="0">
                <a:solidFill>
                  <a:srgbClr val="204A87"/>
                </a:solidFill>
                <a:latin typeface="Consolas"/>
              </a:rPr>
              <a:t>end</a:t>
            </a:r>
          </a:p>
          <a:p>
            <a:pPr marL="45720" indent="0">
              <a:buNone/>
            </a:pPr>
            <a:endParaRPr lang="en-US" dirty="0">
              <a:latin typeface="Consolas"/>
            </a:endParaRPr>
          </a:p>
          <a:p>
            <a:pPr marL="45720" indent="0">
              <a:buNone/>
            </a:pPr>
            <a:r>
              <a:rPr lang="en-US" dirty="0" err="1">
                <a:solidFill>
                  <a:srgbClr val="000000"/>
                </a:solidFill>
                <a:latin typeface="Consolas"/>
              </a:rPr>
              <a:t>MatchOrder</a:t>
            </a:r>
            <a:r>
              <a:rPr lang="en-US" b="1" dirty="0" err="1">
                <a:solidFill>
                  <a:srgbClr val="CE5C00"/>
                </a:solidFill>
                <a:latin typeface="Consolas"/>
              </a:rPr>
              <a:t>.</a:t>
            </a:r>
            <a:r>
              <a:rPr lang="en-US" b="1" dirty="0" err="1">
                <a:solidFill>
                  <a:srgbClr val="000000"/>
                </a:solidFill>
                <a:latin typeface="Consolas"/>
              </a:rPr>
              <a:t>func</a:t>
            </a:r>
            <a:r>
              <a:rPr lang="en-US" b="1" dirty="0">
                <a:solidFill>
                  <a:srgbClr val="000000"/>
                </a:solidFill>
                <a:latin typeface="Consolas"/>
              </a:rPr>
              <a:t>[</a:t>
            </a:r>
            <a:r>
              <a:rPr lang="en-US" b="1" dirty="0">
                <a:solidFill>
                  <a:srgbClr val="0000CF"/>
                </a:solidFill>
                <a:latin typeface="Consolas"/>
              </a:rPr>
              <a:t>1</a:t>
            </a:r>
            <a:r>
              <a:rPr lang="en-US" b="1" dirty="0">
                <a:solidFill>
                  <a:srgbClr val="000000"/>
                </a:solidFill>
                <a:latin typeface="Consolas"/>
              </a:rPr>
              <a:t>, </a:t>
            </a:r>
            <a:r>
              <a:rPr lang="en-US" b="1" dirty="0">
                <a:solidFill>
                  <a:srgbClr val="0000CF"/>
                </a:solidFill>
                <a:latin typeface="Consolas"/>
              </a:rPr>
              <a:t>2</a:t>
            </a:r>
            <a:r>
              <a:rPr lang="en-US" b="1" dirty="0">
                <a:solidFill>
                  <a:srgbClr val="000000"/>
                </a:solidFill>
                <a:latin typeface="Consolas"/>
              </a:rPr>
              <a:t>]  </a:t>
            </a:r>
            <a:r>
              <a:rPr lang="en-US" b="1" i="1" dirty="0">
                <a:solidFill>
                  <a:srgbClr val="8F5902"/>
                </a:solidFill>
                <a:latin typeface="Consolas"/>
              </a:rPr>
              <a:t># =&gt; "2"</a:t>
            </a:r>
          </a:p>
          <a:p>
            <a:pPr marL="45720" indent="0">
              <a:buNone/>
            </a:pPr>
            <a:endParaRPr lang="en-US" dirty="0"/>
          </a:p>
        </p:txBody>
      </p:sp>
      <p:sp>
        <p:nvSpPr>
          <p:cNvPr id="3" name="Title 2"/>
          <p:cNvSpPr>
            <a:spLocks noGrp="1"/>
          </p:cNvSpPr>
          <p:nvPr>
            <p:ph type="title"/>
          </p:nvPr>
        </p:nvSpPr>
        <p:spPr/>
        <p:txBody>
          <a:bodyPr/>
          <a:lstStyle/>
          <a:p>
            <a:r>
              <a:rPr lang="en-US" dirty="0" smtClean="0"/>
              <a:t>PATTERN MATCHING</a:t>
            </a:r>
            <a:endParaRPr lang="en-US" dirty="0"/>
          </a:p>
        </p:txBody>
      </p:sp>
    </p:spTree>
    <p:extLst>
      <p:ext uri="{BB962C8B-B14F-4D97-AF65-F5344CB8AC3E}">
        <p14:creationId xmlns:p14="http://schemas.microsoft.com/office/powerpoint/2010/main" val="204163794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guards.jpg"/>
          <p:cNvPicPr>
            <a:picLocks noGrp="1" noChangeAspect="1"/>
          </p:cNvPicPr>
          <p:nvPr>
            <p:ph idx="1"/>
          </p:nvPr>
        </p:nvPicPr>
        <p:blipFill rotWithShape="1">
          <a:blip r:embed="rId3">
            <a:extLst>
              <a:ext uri="{28A0092B-C50C-407E-A947-70E740481C1C}">
                <a14:useLocalDpi xmlns:a14="http://schemas.microsoft.com/office/drawing/2010/main" val="0"/>
              </a:ext>
            </a:extLst>
          </a:blip>
          <a:srcRect l="-9228" t="10802" r="1431" b="10802"/>
          <a:stretch/>
        </p:blipFill>
        <p:spPr>
          <a:xfrm>
            <a:off x="-658813" y="1616075"/>
            <a:ext cx="9664268" cy="5091113"/>
          </a:xfrm>
        </p:spPr>
      </p:pic>
      <p:sp>
        <p:nvSpPr>
          <p:cNvPr id="3" name="Title 2"/>
          <p:cNvSpPr>
            <a:spLocks noGrp="1"/>
          </p:cNvSpPr>
          <p:nvPr>
            <p:ph type="title"/>
          </p:nvPr>
        </p:nvSpPr>
        <p:spPr/>
        <p:txBody>
          <a:bodyPr/>
          <a:lstStyle/>
          <a:p>
            <a:r>
              <a:rPr lang="en-US" sz="6000" dirty="0" smtClean="0"/>
              <a:t>GUARDS</a:t>
            </a:r>
            <a:endParaRPr lang="en-US" sz="6000" dirty="0"/>
          </a:p>
        </p:txBody>
      </p:sp>
      <p:sp>
        <p:nvSpPr>
          <p:cNvPr id="2" name="TextBox 1"/>
          <p:cNvSpPr txBox="1"/>
          <p:nvPr/>
        </p:nvSpPr>
        <p:spPr>
          <a:xfrm>
            <a:off x="150092" y="6337856"/>
            <a:ext cx="6511636" cy="369332"/>
          </a:xfrm>
          <a:prstGeom prst="rect">
            <a:avLst/>
          </a:prstGeom>
          <a:noFill/>
        </p:spPr>
        <p:txBody>
          <a:bodyPr wrap="square" rtlCol="0">
            <a:spAutoFit/>
          </a:bodyPr>
          <a:lstStyle/>
          <a:p>
            <a:r>
              <a:rPr lang="en-US" dirty="0">
                <a:solidFill>
                  <a:schemeClr val="bg1"/>
                </a:solidFill>
              </a:rPr>
              <a:t>http://</a:t>
            </a:r>
            <a:r>
              <a:rPr lang="en-US" dirty="0" err="1">
                <a:solidFill>
                  <a:schemeClr val="bg1"/>
                </a:solidFill>
              </a:rPr>
              <a:t>www.flickr.com</a:t>
            </a:r>
            <a:r>
              <a:rPr lang="en-US" dirty="0">
                <a:solidFill>
                  <a:schemeClr val="bg1"/>
                </a:solidFill>
              </a:rPr>
              <a:t>/photos/</a:t>
            </a:r>
            <a:r>
              <a:rPr lang="en-US" dirty="0" err="1">
                <a:solidFill>
                  <a:schemeClr val="bg1"/>
                </a:solidFill>
              </a:rPr>
              <a:t>defenceimages</a:t>
            </a:r>
            <a:r>
              <a:rPr lang="en-US" dirty="0">
                <a:solidFill>
                  <a:schemeClr val="bg1"/>
                </a:solidFill>
              </a:rPr>
              <a:t>/5592107743/</a:t>
            </a:r>
          </a:p>
        </p:txBody>
      </p:sp>
    </p:spTree>
    <p:extLst>
      <p:ext uri="{BB962C8B-B14F-4D97-AF65-F5344CB8AC3E}">
        <p14:creationId xmlns:p14="http://schemas.microsoft.com/office/powerpoint/2010/main" val="97034060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45720" indent="0">
              <a:buNone/>
            </a:pPr>
            <a:r>
              <a:rPr lang="en-US" sz="2400" b="1" dirty="0" err="1">
                <a:solidFill>
                  <a:srgbClr val="204A87"/>
                </a:solidFill>
                <a:latin typeface="Consolas"/>
              </a:rPr>
              <a:t>defmodule</a:t>
            </a:r>
            <a:r>
              <a:rPr lang="en-US" sz="2400" b="1" dirty="0">
                <a:solidFill>
                  <a:srgbClr val="204A87"/>
                </a:solidFill>
                <a:latin typeface="Consolas"/>
              </a:rPr>
              <a:t> </a:t>
            </a:r>
            <a:r>
              <a:rPr lang="en-US" sz="2400" b="1" dirty="0">
                <a:solidFill>
                  <a:srgbClr val="000000"/>
                </a:solidFill>
                <a:latin typeface="Consolas"/>
              </a:rPr>
              <a:t>Guards </a:t>
            </a:r>
            <a:r>
              <a:rPr lang="en-US" sz="2400" b="1" dirty="0">
                <a:solidFill>
                  <a:srgbClr val="204A87"/>
                </a:solidFill>
                <a:latin typeface="Consolas"/>
              </a:rPr>
              <a:t>do</a:t>
            </a:r>
          </a:p>
          <a:p>
            <a:pPr marL="45720" indent="0">
              <a:buNone/>
            </a:pPr>
            <a:r>
              <a:rPr lang="en-US" sz="2400" b="1" dirty="0">
                <a:solidFill>
                  <a:srgbClr val="204A87"/>
                </a:solidFill>
                <a:latin typeface="Consolas"/>
              </a:rPr>
              <a:t>  </a:t>
            </a:r>
            <a:r>
              <a:rPr lang="en-US" sz="2400" b="1" dirty="0" err="1">
                <a:solidFill>
                  <a:srgbClr val="204A87"/>
                </a:solidFill>
                <a:latin typeface="Consolas"/>
              </a:rPr>
              <a:t>def</a:t>
            </a:r>
            <a:r>
              <a:rPr lang="en-US" sz="2400" b="1" dirty="0">
                <a:solidFill>
                  <a:srgbClr val="204A87"/>
                </a:solidFill>
                <a:latin typeface="Consolas"/>
              </a:rPr>
              <a:t> </a:t>
            </a:r>
            <a:r>
              <a:rPr lang="en-US" sz="2400" b="1" dirty="0">
                <a:solidFill>
                  <a:srgbClr val="000000"/>
                </a:solidFill>
                <a:latin typeface="Consolas"/>
              </a:rPr>
              <a:t>guarded(x) </a:t>
            </a:r>
            <a:r>
              <a:rPr lang="en-US" sz="2400" b="1" dirty="0">
                <a:solidFill>
                  <a:srgbClr val="204A87"/>
                </a:solidFill>
                <a:latin typeface="Consolas"/>
              </a:rPr>
              <a:t>when </a:t>
            </a:r>
            <a:r>
              <a:rPr lang="en-US" sz="2400" b="1" dirty="0">
                <a:solidFill>
                  <a:srgbClr val="000000"/>
                </a:solidFill>
                <a:latin typeface="Consolas"/>
              </a:rPr>
              <a:t>x </a:t>
            </a:r>
            <a:r>
              <a:rPr lang="en-US" sz="2400" b="1" dirty="0">
                <a:solidFill>
                  <a:srgbClr val="CE5C00"/>
                </a:solidFill>
                <a:latin typeface="Consolas"/>
              </a:rPr>
              <a:t>&gt;= </a:t>
            </a:r>
            <a:r>
              <a:rPr lang="en-US" sz="2400" b="1" dirty="0">
                <a:solidFill>
                  <a:srgbClr val="0000CF"/>
                </a:solidFill>
                <a:latin typeface="Consolas"/>
              </a:rPr>
              <a:t>0 </a:t>
            </a:r>
            <a:r>
              <a:rPr lang="en-US" sz="2400" b="1" dirty="0">
                <a:solidFill>
                  <a:srgbClr val="204A87"/>
                </a:solidFill>
                <a:latin typeface="Consolas"/>
              </a:rPr>
              <a:t>do</a:t>
            </a:r>
            <a:r>
              <a:rPr lang="en-US" sz="2400" b="1" dirty="0">
                <a:solidFill>
                  <a:srgbClr val="000000"/>
                </a:solidFill>
                <a:latin typeface="Consolas"/>
              </a:rPr>
              <a:t>; </a:t>
            </a:r>
            <a:r>
              <a:rPr lang="en-US" sz="2400" b="1" dirty="0">
                <a:solidFill>
                  <a:srgbClr val="204A87"/>
                </a:solidFill>
                <a:latin typeface="Consolas"/>
              </a:rPr>
              <a:t>end</a:t>
            </a:r>
          </a:p>
          <a:p>
            <a:pPr marL="45720" indent="0">
              <a:buNone/>
            </a:pPr>
            <a:endParaRPr lang="en-US" sz="2400" dirty="0">
              <a:latin typeface="Consolas"/>
            </a:endParaRPr>
          </a:p>
          <a:p>
            <a:pPr marL="45720" indent="0">
              <a:buNone/>
            </a:pPr>
            <a:r>
              <a:rPr lang="en-US" sz="2400" dirty="0">
                <a:latin typeface="Consolas"/>
              </a:rPr>
              <a:t>  </a:t>
            </a:r>
            <a:r>
              <a:rPr lang="en-US" sz="2400" b="1" dirty="0" err="1">
                <a:solidFill>
                  <a:srgbClr val="204A87"/>
                </a:solidFill>
                <a:latin typeface="Consolas"/>
              </a:rPr>
              <a:t>def</a:t>
            </a:r>
            <a:r>
              <a:rPr lang="en-US" sz="2400" b="1" dirty="0">
                <a:solidFill>
                  <a:srgbClr val="204A87"/>
                </a:solidFill>
                <a:latin typeface="Consolas"/>
              </a:rPr>
              <a:t> </a:t>
            </a:r>
            <a:r>
              <a:rPr lang="en-US" sz="2400" b="1" dirty="0">
                <a:solidFill>
                  <a:srgbClr val="000000"/>
                </a:solidFill>
                <a:latin typeface="Consolas"/>
              </a:rPr>
              <a:t>guarded(x) </a:t>
            </a:r>
            <a:r>
              <a:rPr lang="en-US" sz="2400" b="1" dirty="0">
                <a:solidFill>
                  <a:srgbClr val="204A87"/>
                </a:solidFill>
                <a:latin typeface="Consolas"/>
              </a:rPr>
              <a:t>when </a:t>
            </a:r>
            <a:r>
              <a:rPr lang="en-US" sz="2400" b="1" dirty="0" err="1">
                <a:solidFill>
                  <a:srgbClr val="000000"/>
                </a:solidFill>
                <a:latin typeface="Consolas"/>
              </a:rPr>
              <a:t>is_number</a:t>
            </a:r>
            <a:r>
              <a:rPr lang="en-US" sz="2400" b="1" dirty="0">
                <a:solidFill>
                  <a:srgbClr val="000000"/>
                </a:solidFill>
                <a:latin typeface="Consolas"/>
              </a:rPr>
              <a:t>(x</a:t>
            </a:r>
            <a:r>
              <a:rPr lang="en-US" sz="2400" b="1" dirty="0" smtClean="0">
                <a:solidFill>
                  <a:srgbClr val="000000"/>
                </a:solidFill>
                <a:latin typeface="Consolas"/>
              </a:rPr>
              <a:t>) </a:t>
            </a:r>
            <a:r>
              <a:rPr lang="en-US" sz="2400" b="1" dirty="0" smtClean="0">
                <a:solidFill>
                  <a:srgbClr val="204A87"/>
                </a:solidFill>
                <a:latin typeface="Consolas"/>
              </a:rPr>
              <a:t>do</a:t>
            </a:r>
            <a:endParaRPr lang="en-US" sz="2400" b="1" dirty="0">
              <a:solidFill>
                <a:srgbClr val="204A87"/>
              </a:solidFill>
              <a:latin typeface="Consolas"/>
            </a:endParaRPr>
          </a:p>
          <a:p>
            <a:pPr marL="45720" indent="0">
              <a:buNone/>
            </a:pPr>
            <a:r>
              <a:rPr lang="en-US" sz="2400" b="1" dirty="0">
                <a:solidFill>
                  <a:srgbClr val="204A87"/>
                </a:solidFill>
                <a:latin typeface="Consolas"/>
              </a:rPr>
              <a:t>    </a:t>
            </a:r>
            <a:r>
              <a:rPr lang="en-US" sz="2400" b="1" dirty="0">
                <a:solidFill>
                  <a:srgbClr val="4E9A06"/>
                </a:solidFill>
                <a:latin typeface="Consolas"/>
              </a:rPr>
              <a:t>"x is negative"</a:t>
            </a:r>
          </a:p>
          <a:p>
            <a:pPr marL="45720" indent="0">
              <a:buNone/>
            </a:pPr>
            <a:r>
              <a:rPr lang="en-US" sz="2400" dirty="0">
                <a:latin typeface="Consolas"/>
              </a:rPr>
              <a:t>  </a:t>
            </a:r>
            <a:r>
              <a:rPr lang="en-US" sz="2400" b="1" dirty="0">
                <a:solidFill>
                  <a:srgbClr val="204A87"/>
                </a:solidFill>
                <a:latin typeface="Consolas"/>
              </a:rPr>
              <a:t>end</a:t>
            </a:r>
          </a:p>
          <a:p>
            <a:pPr marL="45720" indent="0">
              <a:buNone/>
            </a:pPr>
            <a:r>
              <a:rPr lang="en-US" sz="2400" b="1" dirty="0">
                <a:solidFill>
                  <a:srgbClr val="204A87"/>
                </a:solidFill>
                <a:latin typeface="Consolas"/>
              </a:rPr>
              <a:t>end</a:t>
            </a:r>
          </a:p>
        </p:txBody>
      </p:sp>
      <p:sp>
        <p:nvSpPr>
          <p:cNvPr id="3" name="Title 2"/>
          <p:cNvSpPr>
            <a:spLocks noGrp="1"/>
          </p:cNvSpPr>
          <p:nvPr>
            <p:ph type="title"/>
          </p:nvPr>
        </p:nvSpPr>
        <p:spPr/>
        <p:txBody>
          <a:bodyPr/>
          <a:lstStyle/>
          <a:p>
            <a:r>
              <a:rPr lang="en-US" dirty="0" smtClean="0"/>
              <a:t>GUARDS</a:t>
            </a:r>
            <a:endParaRPr lang="en-US" dirty="0"/>
          </a:p>
        </p:txBody>
      </p:sp>
    </p:spTree>
    <p:extLst>
      <p:ext uri="{BB962C8B-B14F-4D97-AF65-F5344CB8AC3E}">
        <p14:creationId xmlns:p14="http://schemas.microsoft.com/office/powerpoint/2010/main" val="154506025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r>
              <a:rPr lang="en-US" sz="3200" dirty="0" smtClean="0"/>
              <a:t>Limited set of expressions</a:t>
            </a:r>
          </a:p>
          <a:p>
            <a:pPr lvl="1"/>
            <a:r>
              <a:rPr lang="en-US" sz="3200" dirty="0" smtClean="0"/>
              <a:t>Comparison</a:t>
            </a:r>
          </a:p>
          <a:p>
            <a:pPr lvl="1"/>
            <a:r>
              <a:rPr lang="en-US" sz="3200" dirty="0" smtClean="0"/>
              <a:t>Boolean</a:t>
            </a:r>
          </a:p>
          <a:p>
            <a:pPr lvl="1"/>
            <a:r>
              <a:rPr lang="en-US" sz="3200" dirty="0" smtClean="0"/>
              <a:t>Arithmetic</a:t>
            </a:r>
          </a:p>
          <a:p>
            <a:pPr lvl="1"/>
            <a:r>
              <a:rPr lang="en-US" sz="3200" dirty="0" smtClean="0"/>
              <a:t>Type checking functions</a:t>
            </a:r>
          </a:p>
          <a:p>
            <a:pPr lvl="2"/>
            <a:r>
              <a:rPr lang="en-US" sz="3200" dirty="0" err="1"/>
              <a:t>i</a:t>
            </a:r>
            <a:r>
              <a:rPr lang="en-US" sz="3200" dirty="0" err="1" smtClean="0"/>
              <a:t>s_atom</a:t>
            </a:r>
            <a:r>
              <a:rPr lang="en-US" sz="3200" dirty="0" smtClean="0"/>
              <a:t>, </a:t>
            </a:r>
            <a:r>
              <a:rPr lang="en-US" sz="3200" dirty="0" err="1" smtClean="0"/>
              <a:t>is_integer</a:t>
            </a:r>
            <a:r>
              <a:rPr lang="en-US" sz="3200" dirty="0" smtClean="0"/>
              <a:t>, </a:t>
            </a:r>
            <a:r>
              <a:rPr lang="en-US" sz="3200" dirty="0" err="1" smtClean="0"/>
              <a:t>is_function</a:t>
            </a:r>
            <a:r>
              <a:rPr lang="en-US" sz="3200" dirty="0" smtClean="0"/>
              <a:t>, </a:t>
            </a:r>
            <a:r>
              <a:rPr lang="en-US" sz="3200" dirty="0" err="1" smtClean="0"/>
              <a:t>etc</a:t>
            </a:r>
            <a:endParaRPr lang="en-US" sz="3200" dirty="0" smtClean="0"/>
          </a:p>
          <a:p>
            <a:pPr lvl="1"/>
            <a:r>
              <a:rPr lang="en-US" sz="3200" dirty="0" smtClean="0"/>
              <a:t>Some other functions</a:t>
            </a:r>
          </a:p>
          <a:p>
            <a:pPr lvl="2"/>
            <a:r>
              <a:rPr lang="en-US" sz="3200" dirty="0" smtClean="0"/>
              <a:t>e.g. </a:t>
            </a:r>
            <a:r>
              <a:rPr lang="en-US" sz="3200" dirty="0"/>
              <a:t>l</a:t>
            </a:r>
            <a:r>
              <a:rPr lang="en-US" sz="3200" dirty="0" smtClean="0"/>
              <a:t>ength, self, abs, </a:t>
            </a:r>
            <a:r>
              <a:rPr lang="en-US" sz="3200" dirty="0" err="1" smtClean="0"/>
              <a:t>hd</a:t>
            </a:r>
            <a:r>
              <a:rPr lang="en-US" sz="3200" dirty="0" smtClean="0"/>
              <a:t>, </a:t>
            </a:r>
            <a:r>
              <a:rPr lang="en-US" sz="3200" dirty="0" err="1" smtClean="0"/>
              <a:t>tl</a:t>
            </a:r>
            <a:endParaRPr lang="en-US" sz="3200" dirty="0"/>
          </a:p>
        </p:txBody>
      </p:sp>
      <p:sp>
        <p:nvSpPr>
          <p:cNvPr id="3" name="Title 2"/>
          <p:cNvSpPr>
            <a:spLocks noGrp="1"/>
          </p:cNvSpPr>
          <p:nvPr>
            <p:ph type="title"/>
          </p:nvPr>
        </p:nvSpPr>
        <p:spPr/>
        <p:txBody>
          <a:bodyPr/>
          <a:lstStyle/>
          <a:p>
            <a:r>
              <a:rPr lang="en-US" dirty="0" smtClean="0"/>
              <a:t>GUARDS</a:t>
            </a:r>
            <a:endParaRPr lang="en-US" dirty="0"/>
          </a:p>
        </p:txBody>
      </p:sp>
    </p:spTree>
    <p:extLst>
      <p:ext uri="{BB962C8B-B14F-4D97-AF65-F5344CB8AC3E}">
        <p14:creationId xmlns:p14="http://schemas.microsoft.com/office/powerpoint/2010/main" val="131728769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records.jpg"/>
          <p:cNvPicPr>
            <a:picLocks noGrp="1" noChangeAspect="1"/>
          </p:cNvPicPr>
          <p:nvPr>
            <p:ph idx="1"/>
          </p:nvPr>
        </p:nvPicPr>
        <p:blipFill rotWithShape="1">
          <a:blip r:embed="rId3">
            <a:extLst>
              <a:ext uri="{28A0092B-C50C-407E-A947-70E740481C1C}">
                <a14:useLocalDpi xmlns:a14="http://schemas.microsoft.com/office/drawing/2010/main" val="0"/>
              </a:ext>
            </a:extLst>
          </a:blip>
          <a:srcRect t="9138" b="9138"/>
          <a:stretch/>
        </p:blipFill>
        <p:spPr>
          <a:xfrm>
            <a:off x="157383" y="1649413"/>
            <a:ext cx="8827862" cy="5033962"/>
          </a:xfrm>
        </p:spPr>
      </p:pic>
      <p:sp>
        <p:nvSpPr>
          <p:cNvPr id="3" name="Title 2"/>
          <p:cNvSpPr>
            <a:spLocks noGrp="1"/>
          </p:cNvSpPr>
          <p:nvPr>
            <p:ph type="title"/>
          </p:nvPr>
        </p:nvSpPr>
        <p:spPr/>
        <p:txBody>
          <a:bodyPr/>
          <a:lstStyle/>
          <a:p>
            <a:r>
              <a:rPr lang="en-US" sz="4800" dirty="0" smtClean="0"/>
              <a:t>RECORDS</a:t>
            </a:r>
            <a:endParaRPr lang="en-US" sz="4800" dirty="0"/>
          </a:p>
        </p:txBody>
      </p:sp>
      <p:sp>
        <p:nvSpPr>
          <p:cNvPr id="9" name="TextBox 8"/>
          <p:cNvSpPr txBox="1"/>
          <p:nvPr/>
        </p:nvSpPr>
        <p:spPr>
          <a:xfrm>
            <a:off x="144463" y="6368534"/>
            <a:ext cx="6167712" cy="369332"/>
          </a:xfrm>
          <a:prstGeom prst="rect">
            <a:avLst/>
          </a:prstGeom>
          <a:noFill/>
        </p:spPr>
        <p:txBody>
          <a:bodyPr wrap="none" rtlCol="0">
            <a:spAutoFit/>
          </a:bodyPr>
          <a:lstStyle/>
          <a:p>
            <a:r>
              <a:rPr lang="en-US" dirty="0">
                <a:solidFill>
                  <a:schemeClr val="bg1"/>
                </a:solidFill>
              </a:rPr>
              <a:t>http://</a:t>
            </a:r>
            <a:r>
              <a:rPr lang="en-US" dirty="0" err="1">
                <a:solidFill>
                  <a:schemeClr val="bg1"/>
                </a:solidFill>
              </a:rPr>
              <a:t>www.flickr.com</a:t>
            </a:r>
            <a:r>
              <a:rPr lang="en-US" dirty="0">
                <a:solidFill>
                  <a:schemeClr val="bg1"/>
                </a:solidFill>
              </a:rPr>
              <a:t>/photos/</a:t>
            </a:r>
            <a:r>
              <a:rPr lang="en-US" dirty="0" err="1">
                <a:solidFill>
                  <a:schemeClr val="bg1"/>
                </a:solidFill>
              </a:rPr>
              <a:t>ltdemartinet</a:t>
            </a:r>
            <a:r>
              <a:rPr lang="en-US" dirty="0">
                <a:solidFill>
                  <a:schemeClr val="bg1"/>
                </a:solidFill>
              </a:rPr>
              <a:t>/10471138556/</a:t>
            </a:r>
          </a:p>
        </p:txBody>
      </p:sp>
    </p:spTree>
    <p:extLst>
      <p:ext uri="{BB962C8B-B14F-4D97-AF65-F5344CB8AC3E}">
        <p14:creationId xmlns:p14="http://schemas.microsoft.com/office/powerpoint/2010/main" val="145666736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pPr marL="45720" indent="0">
              <a:buNone/>
            </a:pPr>
            <a:r>
              <a:rPr lang="en-US" i="1" dirty="0">
                <a:solidFill>
                  <a:srgbClr val="8F5902"/>
                </a:solidFill>
                <a:latin typeface="Consolas"/>
              </a:rPr>
              <a:t># default values</a:t>
            </a:r>
          </a:p>
          <a:p>
            <a:pPr marL="45720" indent="0">
              <a:buNone/>
            </a:pPr>
            <a:r>
              <a:rPr lang="en-US" b="1" dirty="0" err="1">
                <a:solidFill>
                  <a:srgbClr val="204A87"/>
                </a:solidFill>
                <a:latin typeface="Consolas"/>
              </a:rPr>
              <a:t>defrecord</a:t>
            </a:r>
            <a:r>
              <a:rPr lang="en-US" b="1" dirty="0">
                <a:solidFill>
                  <a:srgbClr val="204A87"/>
                </a:solidFill>
                <a:latin typeface="Consolas"/>
              </a:rPr>
              <a:t> </a:t>
            </a:r>
            <a:r>
              <a:rPr lang="en-US" b="1" dirty="0">
                <a:solidFill>
                  <a:srgbClr val="000000"/>
                </a:solidFill>
                <a:latin typeface="Consolas"/>
              </a:rPr>
              <a:t>Human, </a:t>
            </a:r>
            <a:r>
              <a:rPr lang="en-US" b="1" dirty="0">
                <a:solidFill>
                  <a:srgbClr val="4E9A06"/>
                </a:solidFill>
                <a:latin typeface="Consolas"/>
              </a:rPr>
              <a:t>name: "Finn"</a:t>
            </a:r>
            <a:r>
              <a:rPr lang="en-US" b="1" dirty="0">
                <a:solidFill>
                  <a:srgbClr val="000000"/>
                </a:solidFill>
                <a:latin typeface="Consolas"/>
              </a:rPr>
              <a:t>, </a:t>
            </a:r>
            <a:r>
              <a:rPr lang="en-US" b="1" dirty="0">
                <a:solidFill>
                  <a:srgbClr val="4E9A06"/>
                </a:solidFill>
                <a:latin typeface="Consolas"/>
              </a:rPr>
              <a:t>home: "</a:t>
            </a:r>
            <a:r>
              <a:rPr lang="en-US" b="1" dirty="0" err="1">
                <a:solidFill>
                  <a:srgbClr val="4E9A06"/>
                </a:solidFill>
                <a:latin typeface="Consolas"/>
              </a:rPr>
              <a:t>Ooo</a:t>
            </a:r>
            <a:r>
              <a:rPr lang="en-US" b="1" dirty="0">
                <a:solidFill>
                  <a:srgbClr val="4E9A06"/>
                </a:solidFill>
                <a:latin typeface="Consolas"/>
              </a:rPr>
              <a:t>"</a:t>
            </a:r>
          </a:p>
          <a:p>
            <a:pPr marL="45720" indent="0">
              <a:buNone/>
            </a:pPr>
            <a:endParaRPr lang="en-US" dirty="0" smtClean="0">
              <a:latin typeface="Consolas"/>
            </a:endParaRPr>
          </a:p>
          <a:p>
            <a:pPr marL="45720" indent="0">
              <a:buNone/>
            </a:pPr>
            <a:r>
              <a:rPr lang="en-US" i="1" dirty="0" smtClean="0">
                <a:solidFill>
                  <a:srgbClr val="8F5902"/>
                </a:solidFill>
                <a:latin typeface="Consolas"/>
              </a:rPr>
              <a:t># Create</a:t>
            </a:r>
            <a:endParaRPr lang="en-US" dirty="0">
              <a:latin typeface="Consolas"/>
            </a:endParaRPr>
          </a:p>
          <a:p>
            <a:pPr marL="45720" indent="0">
              <a:buNone/>
            </a:pPr>
            <a:r>
              <a:rPr lang="en-US" dirty="0">
                <a:solidFill>
                  <a:srgbClr val="000000"/>
                </a:solidFill>
                <a:latin typeface="Consolas"/>
              </a:rPr>
              <a:t>human </a:t>
            </a:r>
            <a:r>
              <a:rPr lang="en-US" b="1" dirty="0">
                <a:solidFill>
                  <a:srgbClr val="CE5C00"/>
                </a:solidFill>
                <a:latin typeface="Consolas"/>
              </a:rPr>
              <a:t>= </a:t>
            </a:r>
            <a:r>
              <a:rPr lang="en-US" b="1" dirty="0" err="1" smtClean="0">
                <a:solidFill>
                  <a:srgbClr val="000000"/>
                </a:solidFill>
                <a:latin typeface="Consolas"/>
              </a:rPr>
              <a:t>Human</a:t>
            </a:r>
            <a:r>
              <a:rPr lang="en-US" b="1" dirty="0" err="1" smtClean="0">
                <a:solidFill>
                  <a:srgbClr val="CE5C00"/>
                </a:solidFill>
                <a:latin typeface="Consolas"/>
              </a:rPr>
              <a:t>.</a:t>
            </a:r>
            <a:r>
              <a:rPr lang="en-US" b="1" dirty="0" err="1" smtClean="0">
                <a:solidFill>
                  <a:srgbClr val="000000"/>
                </a:solidFill>
                <a:latin typeface="Consolas"/>
              </a:rPr>
              <a:t>new</a:t>
            </a:r>
            <a:endParaRPr lang="en-US" dirty="0">
              <a:latin typeface="Consolas"/>
            </a:endParaRPr>
          </a:p>
          <a:p>
            <a:pPr marL="45720" indent="0">
              <a:buNone/>
            </a:pPr>
            <a:r>
              <a:rPr lang="en-US" dirty="0" err="1">
                <a:solidFill>
                  <a:srgbClr val="000000"/>
                </a:solidFill>
                <a:latin typeface="Consolas"/>
              </a:rPr>
              <a:t>Human</a:t>
            </a:r>
            <a:r>
              <a:rPr lang="en-US" b="1" dirty="0" err="1">
                <a:solidFill>
                  <a:srgbClr val="CE5C00"/>
                </a:solidFill>
                <a:latin typeface="Consolas"/>
              </a:rPr>
              <a:t>.</a:t>
            </a:r>
            <a:r>
              <a:rPr lang="en-US" b="1" dirty="0" err="1">
                <a:solidFill>
                  <a:srgbClr val="000000"/>
                </a:solidFill>
                <a:latin typeface="Consolas"/>
              </a:rPr>
              <a:t>new</a:t>
            </a:r>
            <a:r>
              <a:rPr lang="en-US" b="1" dirty="0">
                <a:solidFill>
                  <a:srgbClr val="000000"/>
                </a:solidFill>
                <a:latin typeface="Consolas"/>
              </a:rPr>
              <a:t>(</a:t>
            </a:r>
            <a:r>
              <a:rPr lang="en-US" b="1" dirty="0">
                <a:solidFill>
                  <a:srgbClr val="4E9A06"/>
                </a:solidFill>
                <a:latin typeface="Consolas"/>
              </a:rPr>
              <a:t>name: "</a:t>
            </a:r>
            <a:r>
              <a:rPr lang="en-US" b="1" dirty="0" err="1" smtClean="0">
                <a:solidFill>
                  <a:srgbClr val="4E9A06"/>
                </a:solidFill>
                <a:latin typeface="Consolas"/>
              </a:rPr>
              <a:t>Fionna</a:t>
            </a:r>
            <a:r>
              <a:rPr lang="en-US" b="1" dirty="0" smtClean="0">
                <a:solidFill>
                  <a:srgbClr val="4E9A06"/>
                </a:solidFill>
                <a:latin typeface="Consolas"/>
              </a:rPr>
              <a:t>”</a:t>
            </a:r>
            <a:r>
              <a:rPr lang="en-US" b="1" dirty="0" smtClean="0">
                <a:solidFill>
                  <a:srgbClr val="000000"/>
                </a:solidFill>
                <a:latin typeface="Consolas"/>
              </a:rPr>
              <a:t>)</a:t>
            </a:r>
            <a:endParaRPr lang="en-US" dirty="0">
              <a:latin typeface="Consolas"/>
            </a:endParaRPr>
          </a:p>
          <a:p>
            <a:pPr marL="45720" indent="0">
              <a:buNone/>
            </a:pPr>
            <a:endParaRPr lang="en-US" dirty="0">
              <a:latin typeface="Consolas"/>
            </a:endParaRPr>
          </a:p>
          <a:p>
            <a:pPr marL="45720" indent="0">
              <a:buNone/>
            </a:pPr>
            <a:r>
              <a:rPr lang="en-US" i="1" dirty="0" smtClean="0">
                <a:solidFill>
                  <a:srgbClr val="8F5902"/>
                </a:solidFill>
                <a:latin typeface="Consolas"/>
              </a:rPr>
              <a:t># Access</a:t>
            </a:r>
            <a:endParaRPr lang="en-US" i="1" dirty="0">
              <a:solidFill>
                <a:srgbClr val="8F5902"/>
              </a:solidFill>
              <a:latin typeface="Consolas"/>
            </a:endParaRPr>
          </a:p>
          <a:p>
            <a:pPr marL="45720" indent="0">
              <a:buNone/>
            </a:pPr>
            <a:r>
              <a:rPr lang="en-US" dirty="0" err="1">
                <a:solidFill>
                  <a:srgbClr val="000000"/>
                </a:solidFill>
                <a:latin typeface="Consolas"/>
              </a:rPr>
              <a:t>human</a:t>
            </a:r>
            <a:r>
              <a:rPr lang="en-US" b="1" dirty="0" err="1">
                <a:solidFill>
                  <a:srgbClr val="CE5C00"/>
                </a:solidFill>
                <a:latin typeface="Consolas"/>
              </a:rPr>
              <a:t>.</a:t>
            </a:r>
            <a:r>
              <a:rPr lang="en-US" b="1" dirty="0" err="1">
                <a:solidFill>
                  <a:srgbClr val="000000"/>
                </a:solidFill>
                <a:latin typeface="Consolas"/>
              </a:rPr>
              <a:t>name</a:t>
            </a:r>
            <a:r>
              <a:rPr lang="en-US" b="1" dirty="0">
                <a:solidFill>
                  <a:srgbClr val="000000"/>
                </a:solidFill>
                <a:latin typeface="Consolas"/>
              </a:rPr>
              <a:t> </a:t>
            </a:r>
            <a:r>
              <a:rPr lang="en-US" b="1" i="1" dirty="0">
                <a:solidFill>
                  <a:srgbClr val="8F5902"/>
                </a:solidFill>
                <a:latin typeface="Consolas"/>
              </a:rPr>
              <a:t># =&gt; "Finn"</a:t>
            </a:r>
          </a:p>
          <a:p>
            <a:pPr marL="45720" indent="0">
              <a:buNone/>
            </a:pPr>
            <a:endParaRPr lang="en-US" dirty="0">
              <a:latin typeface="Consolas"/>
            </a:endParaRPr>
          </a:p>
          <a:p>
            <a:pPr marL="45720" indent="0">
              <a:buNone/>
            </a:pPr>
            <a:r>
              <a:rPr lang="en-US" dirty="0">
                <a:solidFill>
                  <a:srgbClr val="000000"/>
                </a:solidFill>
                <a:latin typeface="Consolas"/>
              </a:rPr>
              <a:t>Human</a:t>
            </a:r>
            <a:r>
              <a:rPr lang="en-US" b="1" dirty="0">
                <a:solidFill>
                  <a:srgbClr val="000000"/>
                </a:solidFill>
                <a:latin typeface="Consolas"/>
              </a:rPr>
              <a:t>[</a:t>
            </a:r>
            <a:r>
              <a:rPr lang="en-US" b="1" dirty="0">
                <a:solidFill>
                  <a:srgbClr val="4E9A06"/>
                </a:solidFill>
                <a:latin typeface="Consolas"/>
              </a:rPr>
              <a:t>name: </a:t>
            </a:r>
            <a:r>
              <a:rPr lang="en-US" b="1" dirty="0">
                <a:solidFill>
                  <a:srgbClr val="000000"/>
                </a:solidFill>
                <a:latin typeface="Consolas"/>
              </a:rPr>
              <a:t>n, </a:t>
            </a:r>
            <a:r>
              <a:rPr lang="en-US" b="1" dirty="0">
                <a:solidFill>
                  <a:srgbClr val="4E9A06"/>
                </a:solidFill>
                <a:latin typeface="Consolas"/>
              </a:rPr>
              <a:t>home: </a:t>
            </a:r>
            <a:r>
              <a:rPr lang="en-US" b="1" dirty="0">
                <a:solidFill>
                  <a:srgbClr val="000000"/>
                </a:solidFill>
                <a:latin typeface="Consolas"/>
              </a:rPr>
              <a:t>h] </a:t>
            </a:r>
            <a:r>
              <a:rPr lang="en-US" b="1" dirty="0">
                <a:solidFill>
                  <a:srgbClr val="CE5C00"/>
                </a:solidFill>
                <a:latin typeface="Consolas"/>
              </a:rPr>
              <a:t>= </a:t>
            </a:r>
            <a:r>
              <a:rPr lang="en-US" b="1" dirty="0">
                <a:solidFill>
                  <a:srgbClr val="000000"/>
                </a:solidFill>
                <a:latin typeface="Consolas"/>
              </a:rPr>
              <a:t>human</a:t>
            </a:r>
          </a:p>
          <a:p>
            <a:pPr marL="45720" indent="0">
              <a:buNone/>
            </a:pPr>
            <a:r>
              <a:rPr lang="is-IS" dirty="0">
                <a:solidFill>
                  <a:srgbClr val="000000"/>
                </a:solidFill>
                <a:latin typeface="Consolas"/>
              </a:rPr>
              <a:t>n </a:t>
            </a:r>
            <a:r>
              <a:rPr lang="is-IS" i="1" dirty="0">
                <a:solidFill>
                  <a:srgbClr val="8F5902"/>
                </a:solidFill>
                <a:latin typeface="Consolas"/>
              </a:rPr>
              <a:t># =&gt; "Finn"</a:t>
            </a:r>
          </a:p>
          <a:p>
            <a:pPr marL="45720" indent="0">
              <a:buNone/>
            </a:pPr>
            <a:r>
              <a:rPr lang="nl-NL" dirty="0">
                <a:solidFill>
                  <a:srgbClr val="000000"/>
                </a:solidFill>
                <a:latin typeface="Consolas"/>
              </a:rPr>
              <a:t>h </a:t>
            </a:r>
            <a:r>
              <a:rPr lang="nl-NL" i="1" dirty="0">
                <a:solidFill>
                  <a:srgbClr val="8F5902"/>
                </a:solidFill>
                <a:latin typeface="Consolas"/>
              </a:rPr>
              <a:t># =&gt; "</a:t>
            </a:r>
            <a:r>
              <a:rPr lang="nl-NL" i="1" dirty="0" err="1">
                <a:solidFill>
                  <a:srgbClr val="8F5902"/>
                </a:solidFill>
                <a:latin typeface="Consolas"/>
              </a:rPr>
              <a:t>Ooo</a:t>
            </a:r>
            <a:r>
              <a:rPr lang="nl-NL" i="1" dirty="0">
                <a:solidFill>
                  <a:srgbClr val="8F5902"/>
                </a:solidFill>
                <a:latin typeface="Consolas"/>
              </a:rPr>
              <a:t>"</a:t>
            </a:r>
          </a:p>
        </p:txBody>
      </p:sp>
      <p:sp>
        <p:nvSpPr>
          <p:cNvPr id="3" name="Title 2"/>
          <p:cNvSpPr>
            <a:spLocks noGrp="1"/>
          </p:cNvSpPr>
          <p:nvPr>
            <p:ph type="title"/>
          </p:nvPr>
        </p:nvSpPr>
        <p:spPr/>
        <p:txBody>
          <a:bodyPr/>
          <a:lstStyle/>
          <a:p>
            <a:r>
              <a:rPr lang="en-US" dirty="0" smtClean="0"/>
              <a:t>RECORDS</a:t>
            </a:r>
            <a:endParaRPr lang="en-US" dirty="0"/>
          </a:p>
        </p:txBody>
      </p:sp>
    </p:spTree>
    <p:extLst>
      <p:ext uri="{BB962C8B-B14F-4D97-AF65-F5344CB8AC3E}">
        <p14:creationId xmlns:p14="http://schemas.microsoft.com/office/powerpoint/2010/main" val="171708336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45720" indent="0">
              <a:buNone/>
            </a:pPr>
            <a:r>
              <a:rPr lang="en-US" sz="2800" i="1" dirty="0" smtClean="0">
                <a:solidFill>
                  <a:srgbClr val="8F5902"/>
                </a:solidFill>
                <a:latin typeface="Consolas"/>
              </a:rPr>
              <a:t># pattern matching on record fields</a:t>
            </a:r>
            <a:endParaRPr lang="en-US" sz="2800" i="1" dirty="0">
              <a:solidFill>
                <a:srgbClr val="8F5902"/>
              </a:solidFill>
              <a:latin typeface="Consolas"/>
            </a:endParaRPr>
          </a:p>
          <a:p>
            <a:pPr marL="45720" indent="0">
              <a:buNone/>
            </a:pPr>
            <a:r>
              <a:rPr lang="en-US" sz="2800" b="1" dirty="0" err="1">
                <a:solidFill>
                  <a:srgbClr val="204A87"/>
                </a:solidFill>
                <a:latin typeface="Consolas"/>
              </a:rPr>
              <a:t>defrecord</a:t>
            </a:r>
            <a:r>
              <a:rPr lang="en-US" sz="2800" b="1" dirty="0">
                <a:solidFill>
                  <a:srgbClr val="204A87"/>
                </a:solidFill>
                <a:latin typeface="Consolas"/>
              </a:rPr>
              <a:t> </a:t>
            </a:r>
            <a:r>
              <a:rPr lang="en-US" sz="2800" b="1" dirty="0">
                <a:solidFill>
                  <a:srgbClr val="000000"/>
                </a:solidFill>
                <a:latin typeface="Consolas"/>
              </a:rPr>
              <a:t>Human, </a:t>
            </a:r>
            <a:r>
              <a:rPr lang="en-US" sz="2800" b="1" dirty="0">
                <a:solidFill>
                  <a:srgbClr val="4E9A06"/>
                </a:solidFill>
                <a:latin typeface="Consolas"/>
              </a:rPr>
              <a:t>name: "Finn"</a:t>
            </a:r>
            <a:endParaRPr lang="en-US" sz="2800" b="1" dirty="0">
              <a:solidFill>
                <a:srgbClr val="000000"/>
              </a:solidFill>
              <a:latin typeface="Consolas"/>
            </a:endParaRPr>
          </a:p>
          <a:p>
            <a:pPr marL="45720" indent="0">
              <a:buNone/>
            </a:pPr>
            <a:endParaRPr lang="en-US" sz="2800" b="1" dirty="0" smtClean="0">
              <a:solidFill>
                <a:srgbClr val="204A87"/>
              </a:solidFill>
              <a:latin typeface="Consolas"/>
            </a:endParaRPr>
          </a:p>
          <a:p>
            <a:pPr marL="45720" indent="0">
              <a:buNone/>
            </a:pPr>
            <a:r>
              <a:rPr lang="en-US" sz="2800" b="1" dirty="0" err="1" smtClean="0">
                <a:solidFill>
                  <a:srgbClr val="204A87"/>
                </a:solidFill>
                <a:latin typeface="Consolas"/>
              </a:rPr>
              <a:t>defmodule</a:t>
            </a:r>
            <a:r>
              <a:rPr lang="en-US" sz="2800" b="1" dirty="0" smtClean="0">
                <a:solidFill>
                  <a:srgbClr val="204A87"/>
                </a:solidFill>
                <a:latin typeface="Consolas"/>
              </a:rPr>
              <a:t> </a:t>
            </a:r>
            <a:r>
              <a:rPr lang="en-US" sz="2800" b="1" dirty="0">
                <a:solidFill>
                  <a:srgbClr val="000000"/>
                </a:solidFill>
                <a:latin typeface="Consolas"/>
              </a:rPr>
              <a:t>Quotes </a:t>
            </a:r>
            <a:r>
              <a:rPr lang="en-US" sz="2800" b="1" dirty="0">
                <a:solidFill>
                  <a:srgbClr val="204A87"/>
                </a:solidFill>
                <a:latin typeface="Consolas"/>
              </a:rPr>
              <a:t>do</a:t>
            </a:r>
          </a:p>
          <a:p>
            <a:pPr marL="45720" indent="0">
              <a:buNone/>
            </a:pPr>
            <a:r>
              <a:rPr lang="en-US" sz="2800" b="1" dirty="0">
                <a:solidFill>
                  <a:srgbClr val="204A87"/>
                </a:solidFill>
                <a:latin typeface="Consolas"/>
              </a:rPr>
              <a:t>  </a:t>
            </a:r>
            <a:r>
              <a:rPr lang="en-US" sz="2800" b="1" dirty="0" err="1">
                <a:solidFill>
                  <a:srgbClr val="204A87"/>
                </a:solidFill>
                <a:latin typeface="Consolas"/>
              </a:rPr>
              <a:t>def</a:t>
            </a:r>
            <a:r>
              <a:rPr lang="en-US" sz="2800" b="1" dirty="0">
                <a:solidFill>
                  <a:srgbClr val="204A87"/>
                </a:solidFill>
                <a:latin typeface="Consolas"/>
              </a:rPr>
              <a:t> </a:t>
            </a:r>
            <a:r>
              <a:rPr lang="en-US" sz="2800" b="1" dirty="0">
                <a:solidFill>
                  <a:srgbClr val="000000"/>
                </a:solidFill>
                <a:latin typeface="Consolas"/>
              </a:rPr>
              <a:t>speak(Human[</a:t>
            </a:r>
            <a:r>
              <a:rPr lang="en-US" sz="2800" b="1" dirty="0">
                <a:solidFill>
                  <a:srgbClr val="4E9A06"/>
                </a:solidFill>
                <a:latin typeface="Consolas"/>
              </a:rPr>
              <a:t>name: "Finn"</a:t>
            </a:r>
            <a:r>
              <a:rPr lang="en-US" sz="2800" b="1" dirty="0">
                <a:solidFill>
                  <a:srgbClr val="000000"/>
                </a:solidFill>
                <a:latin typeface="Consolas"/>
              </a:rPr>
              <a:t>]) </a:t>
            </a:r>
            <a:r>
              <a:rPr lang="en-US" sz="2800" b="1" dirty="0">
                <a:solidFill>
                  <a:srgbClr val="204A87"/>
                </a:solidFill>
                <a:latin typeface="Consolas"/>
              </a:rPr>
              <a:t>do</a:t>
            </a:r>
          </a:p>
          <a:p>
            <a:pPr marL="45720" indent="0">
              <a:buNone/>
            </a:pPr>
            <a:r>
              <a:rPr lang="en-US" sz="2800" b="1" dirty="0">
                <a:solidFill>
                  <a:srgbClr val="204A87"/>
                </a:solidFill>
                <a:latin typeface="Consolas"/>
              </a:rPr>
              <a:t>    </a:t>
            </a:r>
            <a:r>
              <a:rPr lang="en-US" sz="2800" b="1" dirty="0">
                <a:solidFill>
                  <a:srgbClr val="4E9A06"/>
                </a:solidFill>
                <a:latin typeface="Consolas"/>
              </a:rPr>
              <a:t>"Mathematical!"</a:t>
            </a:r>
          </a:p>
          <a:p>
            <a:pPr marL="45720" indent="0">
              <a:buNone/>
            </a:pPr>
            <a:r>
              <a:rPr lang="en-US" sz="2800" dirty="0">
                <a:latin typeface="Consolas"/>
              </a:rPr>
              <a:t>  </a:t>
            </a:r>
            <a:r>
              <a:rPr lang="en-US" sz="2800" b="1" dirty="0">
                <a:solidFill>
                  <a:srgbClr val="204A87"/>
                </a:solidFill>
                <a:latin typeface="Consolas"/>
              </a:rPr>
              <a:t>end</a:t>
            </a:r>
          </a:p>
          <a:p>
            <a:pPr marL="45720" indent="0">
              <a:buNone/>
            </a:pPr>
            <a:endParaRPr lang="en-US" sz="2800" dirty="0">
              <a:latin typeface="Consolas"/>
            </a:endParaRPr>
          </a:p>
          <a:p>
            <a:pPr marL="45720" indent="0">
              <a:buNone/>
            </a:pPr>
            <a:r>
              <a:rPr lang="en-US" sz="2800" dirty="0">
                <a:latin typeface="Consolas"/>
              </a:rPr>
              <a:t>  </a:t>
            </a:r>
            <a:r>
              <a:rPr lang="en-US" sz="2800" b="1" dirty="0" err="1">
                <a:solidFill>
                  <a:srgbClr val="204A87"/>
                </a:solidFill>
                <a:latin typeface="Consolas"/>
              </a:rPr>
              <a:t>def</a:t>
            </a:r>
            <a:r>
              <a:rPr lang="en-US" sz="2800" b="1" dirty="0">
                <a:solidFill>
                  <a:srgbClr val="204A87"/>
                </a:solidFill>
                <a:latin typeface="Consolas"/>
              </a:rPr>
              <a:t> </a:t>
            </a:r>
            <a:r>
              <a:rPr lang="en-US" sz="2800" b="1" dirty="0">
                <a:solidFill>
                  <a:srgbClr val="000000"/>
                </a:solidFill>
                <a:latin typeface="Consolas"/>
              </a:rPr>
              <a:t>speak(Human[</a:t>
            </a:r>
            <a:r>
              <a:rPr lang="en-US" sz="2800" b="1" dirty="0">
                <a:solidFill>
                  <a:srgbClr val="4E9A06"/>
                </a:solidFill>
                <a:latin typeface="Consolas"/>
              </a:rPr>
              <a:t>name: "Fiona"</a:t>
            </a:r>
            <a:r>
              <a:rPr lang="en-US" sz="2800" b="1" dirty="0">
                <a:solidFill>
                  <a:srgbClr val="000000"/>
                </a:solidFill>
                <a:latin typeface="Consolas"/>
              </a:rPr>
              <a:t>]) </a:t>
            </a:r>
            <a:r>
              <a:rPr lang="en-US" sz="2800" b="1" dirty="0">
                <a:solidFill>
                  <a:srgbClr val="204A87"/>
                </a:solidFill>
                <a:latin typeface="Consolas"/>
              </a:rPr>
              <a:t>do</a:t>
            </a:r>
          </a:p>
          <a:p>
            <a:pPr marL="45720" indent="0">
              <a:buNone/>
            </a:pPr>
            <a:r>
              <a:rPr lang="en-US" sz="2800" b="1" dirty="0">
                <a:solidFill>
                  <a:srgbClr val="204A87"/>
                </a:solidFill>
                <a:latin typeface="Consolas"/>
              </a:rPr>
              <a:t>    </a:t>
            </a:r>
            <a:r>
              <a:rPr lang="en-US" sz="2800" b="1" dirty="0">
                <a:solidFill>
                  <a:srgbClr val="4E9A06"/>
                </a:solidFill>
                <a:latin typeface="Consolas"/>
              </a:rPr>
              <a:t>"I'm all about swords!"</a:t>
            </a:r>
          </a:p>
          <a:p>
            <a:pPr marL="45720" indent="0">
              <a:buNone/>
            </a:pPr>
            <a:r>
              <a:rPr lang="en-US" sz="2800" dirty="0">
                <a:latin typeface="Consolas"/>
              </a:rPr>
              <a:t>  </a:t>
            </a:r>
            <a:r>
              <a:rPr lang="en-US" sz="2800" b="1" dirty="0">
                <a:solidFill>
                  <a:srgbClr val="204A87"/>
                </a:solidFill>
                <a:latin typeface="Consolas"/>
              </a:rPr>
              <a:t>end</a:t>
            </a:r>
          </a:p>
          <a:p>
            <a:pPr marL="45720" indent="0">
              <a:buNone/>
            </a:pPr>
            <a:r>
              <a:rPr lang="en-US" sz="2800" b="1" dirty="0">
                <a:solidFill>
                  <a:srgbClr val="204A87"/>
                </a:solidFill>
                <a:latin typeface="Consolas"/>
              </a:rPr>
              <a:t>end</a:t>
            </a:r>
          </a:p>
          <a:p>
            <a:endParaRPr lang="en-US" dirty="0"/>
          </a:p>
        </p:txBody>
      </p:sp>
      <p:sp>
        <p:nvSpPr>
          <p:cNvPr id="3" name="Title 2"/>
          <p:cNvSpPr>
            <a:spLocks noGrp="1"/>
          </p:cNvSpPr>
          <p:nvPr>
            <p:ph type="title"/>
          </p:nvPr>
        </p:nvSpPr>
        <p:spPr/>
        <p:txBody>
          <a:bodyPr/>
          <a:lstStyle/>
          <a:p>
            <a:r>
              <a:rPr lang="en-US" dirty="0" smtClean="0"/>
              <a:t>RECORDS</a:t>
            </a:r>
            <a:endParaRPr lang="en-US" dirty="0"/>
          </a:p>
        </p:txBody>
      </p:sp>
    </p:spTree>
    <p:extLst>
      <p:ext uri="{BB962C8B-B14F-4D97-AF65-F5344CB8AC3E}">
        <p14:creationId xmlns:p14="http://schemas.microsoft.com/office/powerpoint/2010/main" val="328020472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c-3po_3.png"/>
          <p:cNvPicPr>
            <a:picLocks noGrp="1" noChangeAspect="1"/>
          </p:cNvPicPr>
          <p:nvPr>
            <p:ph idx="1"/>
          </p:nvPr>
        </p:nvPicPr>
        <p:blipFill rotWithShape="1">
          <a:blip r:embed="rId3">
            <a:extLst>
              <a:ext uri="{28A0092B-C50C-407E-A947-70E740481C1C}">
                <a14:useLocalDpi xmlns:a14="http://schemas.microsoft.com/office/drawing/2010/main" val="0"/>
              </a:ext>
            </a:extLst>
          </a:blip>
          <a:srcRect l="7515" t="15054" r="1903" b="15054"/>
          <a:stretch/>
        </p:blipFill>
        <p:spPr>
          <a:xfrm>
            <a:off x="161636" y="1593850"/>
            <a:ext cx="8797637" cy="5091113"/>
          </a:xfrm>
        </p:spPr>
      </p:pic>
      <p:sp>
        <p:nvSpPr>
          <p:cNvPr id="3" name="Title 2"/>
          <p:cNvSpPr>
            <a:spLocks noGrp="1"/>
          </p:cNvSpPr>
          <p:nvPr>
            <p:ph type="title"/>
          </p:nvPr>
        </p:nvSpPr>
        <p:spPr/>
        <p:txBody>
          <a:bodyPr/>
          <a:lstStyle/>
          <a:p>
            <a:r>
              <a:rPr lang="en-US" sz="5400" dirty="0" smtClean="0"/>
              <a:t>Protocols</a:t>
            </a:r>
            <a:endParaRPr lang="en-US" sz="5400" dirty="0"/>
          </a:p>
        </p:txBody>
      </p:sp>
    </p:spTree>
    <p:extLst>
      <p:ext uri="{BB962C8B-B14F-4D97-AF65-F5344CB8AC3E}">
        <p14:creationId xmlns:p14="http://schemas.microsoft.com/office/powerpoint/2010/main" val="177287264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3200" dirty="0" smtClean="0"/>
              <a:t>Provides polymorphic dispatch</a:t>
            </a:r>
          </a:p>
          <a:p>
            <a:r>
              <a:rPr lang="en-US" sz="3200" dirty="0" smtClean="0"/>
              <a:t>Extension points for adapting code to work with new types</a:t>
            </a:r>
          </a:p>
          <a:p>
            <a:r>
              <a:rPr lang="en-US" sz="3200" dirty="0" smtClean="0"/>
              <a:t>Built-in protocols:</a:t>
            </a:r>
          </a:p>
          <a:p>
            <a:pPr lvl="1"/>
            <a:r>
              <a:rPr lang="en-US" sz="3200" dirty="0" smtClean="0"/>
              <a:t>Enumerable</a:t>
            </a:r>
          </a:p>
          <a:p>
            <a:pPr lvl="1"/>
            <a:r>
              <a:rPr lang="en-US" sz="3200" dirty="0" smtClean="0"/>
              <a:t>Access</a:t>
            </a:r>
            <a:endParaRPr lang="en-US" sz="3200" dirty="0"/>
          </a:p>
        </p:txBody>
      </p:sp>
      <p:sp>
        <p:nvSpPr>
          <p:cNvPr id="3" name="Title 2"/>
          <p:cNvSpPr>
            <a:spLocks noGrp="1"/>
          </p:cNvSpPr>
          <p:nvPr>
            <p:ph type="title"/>
          </p:nvPr>
        </p:nvSpPr>
        <p:spPr/>
        <p:txBody>
          <a:bodyPr/>
          <a:lstStyle/>
          <a:p>
            <a:r>
              <a:rPr lang="en-US" dirty="0" smtClean="0"/>
              <a:t>PROTOCOLS</a:t>
            </a:r>
            <a:endParaRPr lang="en-US" dirty="0"/>
          </a:p>
        </p:txBody>
      </p:sp>
    </p:spTree>
    <p:extLst>
      <p:ext uri="{BB962C8B-B14F-4D97-AF65-F5344CB8AC3E}">
        <p14:creationId xmlns:p14="http://schemas.microsoft.com/office/powerpoint/2010/main" val="425341884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rotWithShape="1">
          <a:blip r:embed="rId3"/>
          <a:tile tx="0" ty="0" sx="100000" sy="100000" flip="none" algn="tl"/>
        </a:blipFill>
        <a:effectLst/>
      </p:bgPr>
    </p:bg>
    <p:spTree>
      <p:nvGrpSpPr>
        <p:cNvPr id="1" name=""/>
        <p:cNvGrpSpPr/>
        <p:nvPr/>
      </p:nvGrpSpPr>
      <p:grpSpPr>
        <a:xfrm>
          <a:off x="0" y="0"/>
          <a:ext cx="0" cy="0"/>
          <a:chOff x="0" y="0"/>
          <a:chExt cx="0" cy="0"/>
        </a:xfrm>
      </p:grpSpPr>
      <p:sp>
        <p:nvSpPr>
          <p:cNvPr id="2" name="TextBox 1"/>
          <p:cNvSpPr txBox="1"/>
          <p:nvPr/>
        </p:nvSpPr>
        <p:spPr>
          <a:xfrm>
            <a:off x="181423" y="1596894"/>
            <a:ext cx="8757423" cy="3046988"/>
          </a:xfrm>
          <a:prstGeom prst="rect">
            <a:avLst/>
          </a:prstGeom>
          <a:noFill/>
        </p:spPr>
        <p:txBody>
          <a:bodyPr wrap="square" rtlCol="0">
            <a:spAutoFit/>
          </a:bodyPr>
          <a:lstStyle/>
          <a:p>
            <a:r>
              <a:rPr lang="en-US" sz="4800" dirty="0" smtClean="0">
                <a:solidFill>
                  <a:schemeClr val="bg1"/>
                </a:solidFill>
              </a:rPr>
              <a:t>I LEARNED ELIXIR FOR THIS TALK AND ALL I GOT WAS A BUNCH OF LIGHTWEIGHT ACTORS</a:t>
            </a:r>
            <a:endParaRPr lang="en-US" sz="4800" dirty="0">
              <a:solidFill>
                <a:schemeClr val="bg1"/>
              </a:solidFill>
            </a:endParaRPr>
          </a:p>
        </p:txBody>
      </p:sp>
    </p:spTree>
    <p:extLst>
      <p:ext uri="{BB962C8B-B14F-4D97-AF65-F5344CB8AC3E}">
        <p14:creationId xmlns:p14="http://schemas.microsoft.com/office/powerpoint/2010/main" val="19835292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54909" y="2574636"/>
            <a:ext cx="184666" cy="369332"/>
          </a:xfrm>
          <a:prstGeom prst="rect">
            <a:avLst/>
          </a:prstGeom>
          <a:noFill/>
        </p:spPr>
        <p:txBody>
          <a:bodyPr wrap="none" rtlCol="0">
            <a:spAutoFit/>
          </a:bodyPr>
          <a:lstStyle/>
          <a:p>
            <a:endParaRPr lang="en-US" dirty="0"/>
          </a:p>
        </p:txBody>
      </p:sp>
      <p:sp>
        <p:nvSpPr>
          <p:cNvPr id="3" name="TextBox 2"/>
          <p:cNvSpPr txBox="1"/>
          <p:nvPr/>
        </p:nvSpPr>
        <p:spPr>
          <a:xfrm>
            <a:off x="254000" y="300182"/>
            <a:ext cx="8589818" cy="6801861"/>
          </a:xfrm>
          <a:prstGeom prst="rect">
            <a:avLst/>
          </a:prstGeom>
          <a:noFill/>
        </p:spPr>
        <p:txBody>
          <a:bodyPr wrap="square" rtlCol="0">
            <a:spAutoFit/>
          </a:bodyPr>
          <a:lstStyle/>
          <a:p>
            <a:r>
              <a:rPr lang="en-US" sz="2200" b="1" dirty="0" err="1">
                <a:solidFill>
                  <a:srgbClr val="204A87"/>
                </a:solidFill>
                <a:latin typeface="Consolas"/>
              </a:rPr>
              <a:t>defprotocol</a:t>
            </a:r>
            <a:r>
              <a:rPr lang="en-US" sz="2200" b="1" dirty="0">
                <a:solidFill>
                  <a:srgbClr val="204A87"/>
                </a:solidFill>
                <a:latin typeface="Consolas"/>
              </a:rPr>
              <a:t> </a:t>
            </a:r>
            <a:r>
              <a:rPr lang="en-US" sz="2200" b="1" dirty="0">
                <a:solidFill>
                  <a:srgbClr val="000000"/>
                </a:solidFill>
                <a:latin typeface="Consolas"/>
              </a:rPr>
              <a:t>Reversible </a:t>
            </a:r>
            <a:r>
              <a:rPr lang="en-US" sz="2200" b="1" dirty="0">
                <a:solidFill>
                  <a:srgbClr val="204A87"/>
                </a:solidFill>
                <a:latin typeface="Consolas"/>
              </a:rPr>
              <a:t>do</a:t>
            </a:r>
          </a:p>
          <a:p>
            <a:r>
              <a:rPr lang="en-US" sz="2200" b="1" dirty="0">
                <a:solidFill>
                  <a:srgbClr val="204A87"/>
                </a:solidFill>
                <a:latin typeface="Consolas"/>
              </a:rPr>
              <a:t>  </a:t>
            </a:r>
            <a:r>
              <a:rPr lang="en-US" sz="2200" b="1" dirty="0" err="1">
                <a:solidFill>
                  <a:srgbClr val="204A87"/>
                </a:solidFill>
                <a:latin typeface="Consolas"/>
              </a:rPr>
              <a:t>def</a:t>
            </a:r>
            <a:r>
              <a:rPr lang="en-US" sz="2200" b="1" dirty="0">
                <a:solidFill>
                  <a:srgbClr val="204A87"/>
                </a:solidFill>
                <a:latin typeface="Consolas"/>
              </a:rPr>
              <a:t> </a:t>
            </a:r>
            <a:r>
              <a:rPr lang="en-US" sz="2200" b="1" dirty="0">
                <a:solidFill>
                  <a:srgbClr val="000000"/>
                </a:solidFill>
                <a:latin typeface="Consolas"/>
              </a:rPr>
              <a:t>reverse(r)</a:t>
            </a:r>
          </a:p>
          <a:p>
            <a:r>
              <a:rPr lang="en-US" sz="2200" b="1" dirty="0">
                <a:solidFill>
                  <a:srgbClr val="204A87"/>
                </a:solidFill>
                <a:latin typeface="Consolas"/>
              </a:rPr>
              <a:t>end</a:t>
            </a:r>
          </a:p>
          <a:p>
            <a:endParaRPr lang="en-US" sz="2200" dirty="0">
              <a:latin typeface="Consolas"/>
            </a:endParaRPr>
          </a:p>
          <a:p>
            <a:r>
              <a:rPr lang="en-US" sz="2200" b="1" dirty="0" err="1">
                <a:solidFill>
                  <a:srgbClr val="204A87"/>
                </a:solidFill>
                <a:latin typeface="Consolas"/>
              </a:rPr>
              <a:t>defimpl</a:t>
            </a:r>
            <a:r>
              <a:rPr lang="en-US" sz="2200" b="1" dirty="0">
                <a:solidFill>
                  <a:srgbClr val="204A87"/>
                </a:solidFill>
                <a:latin typeface="Consolas"/>
              </a:rPr>
              <a:t> </a:t>
            </a:r>
            <a:r>
              <a:rPr lang="en-US" sz="2200" b="1" dirty="0">
                <a:solidFill>
                  <a:srgbClr val="000000"/>
                </a:solidFill>
                <a:latin typeface="Consolas"/>
              </a:rPr>
              <a:t>Reversible, </a:t>
            </a:r>
            <a:r>
              <a:rPr lang="en-US" sz="2200" b="1" dirty="0">
                <a:solidFill>
                  <a:srgbClr val="4E9A06"/>
                </a:solidFill>
                <a:latin typeface="Consolas"/>
              </a:rPr>
              <a:t>for: </a:t>
            </a:r>
            <a:r>
              <a:rPr lang="en-US" sz="2200" b="1" dirty="0">
                <a:solidFill>
                  <a:srgbClr val="000000"/>
                </a:solidFill>
                <a:latin typeface="Consolas"/>
              </a:rPr>
              <a:t>List </a:t>
            </a:r>
            <a:r>
              <a:rPr lang="en-US" sz="2200" b="1" dirty="0">
                <a:solidFill>
                  <a:srgbClr val="204A87"/>
                </a:solidFill>
                <a:latin typeface="Consolas"/>
              </a:rPr>
              <a:t>do</a:t>
            </a:r>
          </a:p>
          <a:p>
            <a:r>
              <a:rPr lang="en-US" sz="2200" b="1" dirty="0">
                <a:solidFill>
                  <a:srgbClr val="204A87"/>
                </a:solidFill>
                <a:latin typeface="Consolas"/>
              </a:rPr>
              <a:t>  </a:t>
            </a:r>
            <a:r>
              <a:rPr lang="en-US" sz="2200" b="1" dirty="0" err="1">
                <a:solidFill>
                  <a:srgbClr val="204A87"/>
                </a:solidFill>
                <a:latin typeface="Consolas"/>
              </a:rPr>
              <a:t>def</a:t>
            </a:r>
            <a:r>
              <a:rPr lang="en-US" sz="2200" b="1" dirty="0">
                <a:solidFill>
                  <a:srgbClr val="204A87"/>
                </a:solidFill>
                <a:latin typeface="Consolas"/>
              </a:rPr>
              <a:t> </a:t>
            </a:r>
            <a:r>
              <a:rPr lang="en-US" sz="2200" b="1" dirty="0">
                <a:solidFill>
                  <a:srgbClr val="000000"/>
                </a:solidFill>
                <a:latin typeface="Consolas"/>
              </a:rPr>
              <a:t>reverse(r) </a:t>
            </a:r>
            <a:r>
              <a:rPr lang="en-US" sz="2200" b="1" dirty="0">
                <a:solidFill>
                  <a:srgbClr val="204A87"/>
                </a:solidFill>
                <a:latin typeface="Consolas"/>
              </a:rPr>
              <a:t>do</a:t>
            </a:r>
          </a:p>
          <a:p>
            <a:r>
              <a:rPr lang="en-US" sz="2200" b="1" dirty="0">
                <a:solidFill>
                  <a:srgbClr val="204A87"/>
                </a:solidFill>
                <a:latin typeface="Consolas"/>
              </a:rPr>
              <a:t>    </a:t>
            </a:r>
            <a:r>
              <a:rPr lang="en-US" sz="2200" b="1" dirty="0" err="1">
                <a:solidFill>
                  <a:srgbClr val="000000"/>
                </a:solidFill>
                <a:latin typeface="Consolas"/>
              </a:rPr>
              <a:t>Enum</a:t>
            </a:r>
            <a:r>
              <a:rPr lang="en-US" sz="2200" b="1" dirty="0" err="1">
                <a:solidFill>
                  <a:srgbClr val="CE5C00"/>
                </a:solidFill>
                <a:latin typeface="Consolas"/>
              </a:rPr>
              <a:t>.</a:t>
            </a:r>
            <a:r>
              <a:rPr lang="en-US" sz="2200" b="1" dirty="0" err="1">
                <a:solidFill>
                  <a:srgbClr val="000000"/>
                </a:solidFill>
                <a:latin typeface="Consolas"/>
              </a:rPr>
              <a:t>reverse</a:t>
            </a:r>
            <a:r>
              <a:rPr lang="en-US" sz="2200" b="1" dirty="0">
                <a:solidFill>
                  <a:srgbClr val="000000"/>
                </a:solidFill>
                <a:latin typeface="Consolas"/>
              </a:rPr>
              <a:t>(r)</a:t>
            </a:r>
          </a:p>
          <a:p>
            <a:r>
              <a:rPr lang="en-US" sz="2200" dirty="0">
                <a:latin typeface="Consolas"/>
              </a:rPr>
              <a:t>  </a:t>
            </a:r>
            <a:r>
              <a:rPr lang="en-US" sz="2200" b="1" dirty="0">
                <a:solidFill>
                  <a:srgbClr val="204A87"/>
                </a:solidFill>
                <a:latin typeface="Consolas"/>
              </a:rPr>
              <a:t>end</a:t>
            </a:r>
          </a:p>
          <a:p>
            <a:r>
              <a:rPr lang="en-US" sz="2200" b="1" dirty="0">
                <a:solidFill>
                  <a:srgbClr val="204A87"/>
                </a:solidFill>
                <a:latin typeface="Consolas"/>
              </a:rPr>
              <a:t>end</a:t>
            </a:r>
          </a:p>
          <a:p>
            <a:endParaRPr lang="en-US" sz="2200" dirty="0">
              <a:latin typeface="Consolas"/>
            </a:endParaRPr>
          </a:p>
          <a:p>
            <a:r>
              <a:rPr lang="en-US" sz="2200" b="1" dirty="0" err="1">
                <a:solidFill>
                  <a:srgbClr val="204A87"/>
                </a:solidFill>
                <a:latin typeface="Consolas"/>
              </a:rPr>
              <a:t>defimpl</a:t>
            </a:r>
            <a:r>
              <a:rPr lang="en-US" sz="2200" b="1" dirty="0">
                <a:solidFill>
                  <a:srgbClr val="204A87"/>
                </a:solidFill>
                <a:latin typeface="Consolas"/>
              </a:rPr>
              <a:t> </a:t>
            </a:r>
            <a:r>
              <a:rPr lang="en-US" sz="2200" b="1" dirty="0">
                <a:solidFill>
                  <a:srgbClr val="000000"/>
                </a:solidFill>
                <a:latin typeface="Consolas"/>
              </a:rPr>
              <a:t>Reversible, </a:t>
            </a:r>
            <a:r>
              <a:rPr lang="en-US" sz="2200" b="1" dirty="0">
                <a:solidFill>
                  <a:srgbClr val="4E9A06"/>
                </a:solidFill>
                <a:latin typeface="Consolas"/>
              </a:rPr>
              <a:t>for: </a:t>
            </a:r>
            <a:r>
              <a:rPr lang="en-US" sz="2200" b="1" dirty="0">
                <a:solidFill>
                  <a:srgbClr val="000000"/>
                </a:solidFill>
                <a:latin typeface="Consolas"/>
              </a:rPr>
              <a:t>Human </a:t>
            </a:r>
            <a:r>
              <a:rPr lang="en-US" sz="2200" b="1" dirty="0">
                <a:solidFill>
                  <a:srgbClr val="204A87"/>
                </a:solidFill>
                <a:latin typeface="Consolas"/>
              </a:rPr>
              <a:t>do</a:t>
            </a:r>
          </a:p>
          <a:p>
            <a:r>
              <a:rPr lang="en-US" sz="2200" b="1" dirty="0">
                <a:solidFill>
                  <a:srgbClr val="204A87"/>
                </a:solidFill>
                <a:latin typeface="Consolas"/>
              </a:rPr>
              <a:t>  </a:t>
            </a:r>
            <a:r>
              <a:rPr lang="en-US" sz="2200" b="1" dirty="0" err="1">
                <a:solidFill>
                  <a:srgbClr val="204A87"/>
                </a:solidFill>
                <a:latin typeface="Consolas"/>
              </a:rPr>
              <a:t>def</a:t>
            </a:r>
            <a:r>
              <a:rPr lang="en-US" sz="2200" b="1" dirty="0">
                <a:solidFill>
                  <a:srgbClr val="204A87"/>
                </a:solidFill>
                <a:latin typeface="Consolas"/>
              </a:rPr>
              <a:t> </a:t>
            </a:r>
            <a:r>
              <a:rPr lang="en-US" sz="2200" b="1" dirty="0">
                <a:solidFill>
                  <a:srgbClr val="000000"/>
                </a:solidFill>
                <a:latin typeface="Consolas"/>
              </a:rPr>
              <a:t>reverse(r) </a:t>
            </a:r>
            <a:r>
              <a:rPr lang="en-US" sz="2200" b="1" dirty="0">
                <a:solidFill>
                  <a:srgbClr val="204A87"/>
                </a:solidFill>
                <a:latin typeface="Consolas"/>
              </a:rPr>
              <a:t>do</a:t>
            </a:r>
          </a:p>
          <a:p>
            <a:r>
              <a:rPr lang="en-US" sz="2200" b="1" dirty="0">
                <a:solidFill>
                  <a:srgbClr val="204A87"/>
                </a:solidFill>
                <a:latin typeface="Consolas"/>
              </a:rPr>
              <a:t>    </a:t>
            </a:r>
            <a:r>
              <a:rPr lang="en-US" sz="2200" b="1" dirty="0" err="1">
                <a:solidFill>
                  <a:srgbClr val="000000"/>
                </a:solidFill>
                <a:latin typeface="Consolas"/>
              </a:rPr>
              <a:t>Human</a:t>
            </a:r>
            <a:r>
              <a:rPr lang="en-US" sz="2200" b="1" dirty="0" err="1">
                <a:solidFill>
                  <a:srgbClr val="CE5C00"/>
                </a:solidFill>
                <a:latin typeface="Consolas"/>
              </a:rPr>
              <a:t>.</a:t>
            </a:r>
            <a:r>
              <a:rPr lang="en-US" sz="2200" b="1" dirty="0" err="1">
                <a:solidFill>
                  <a:srgbClr val="000000"/>
                </a:solidFill>
                <a:latin typeface="Consolas"/>
              </a:rPr>
              <a:t>new</a:t>
            </a:r>
            <a:r>
              <a:rPr lang="en-US" sz="2200" b="1" dirty="0">
                <a:solidFill>
                  <a:srgbClr val="000000"/>
                </a:solidFill>
                <a:latin typeface="Consolas"/>
              </a:rPr>
              <a:t>(</a:t>
            </a:r>
            <a:r>
              <a:rPr lang="en-US" sz="2200" b="1" dirty="0">
                <a:solidFill>
                  <a:srgbClr val="4E9A06"/>
                </a:solidFill>
                <a:latin typeface="Consolas"/>
              </a:rPr>
              <a:t>name: </a:t>
            </a:r>
            <a:r>
              <a:rPr lang="en-US" sz="2200" b="1" dirty="0" err="1">
                <a:solidFill>
                  <a:srgbClr val="000000"/>
                </a:solidFill>
                <a:latin typeface="Consolas"/>
              </a:rPr>
              <a:t>String</a:t>
            </a:r>
            <a:r>
              <a:rPr lang="en-US" sz="2200" b="1" dirty="0" err="1">
                <a:solidFill>
                  <a:srgbClr val="CE5C00"/>
                </a:solidFill>
                <a:latin typeface="Consolas"/>
              </a:rPr>
              <a:t>.</a:t>
            </a:r>
            <a:r>
              <a:rPr lang="en-US" sz="2200" b="1" dirty="0" err="1">
                <a:solidFill>
                  <a:srgbClr val="000000"/>
                </a:solidFill>
                <a:latin typeface="Consolas"/>
              </a:rPr>
              <a:t>reverse</a:t>
            </a:r>
            <a:r>
              <a:rPr lang="en-US" sz="2200" b="1" dirty="0">
                <a:solidFill>
                  <a:srgbClr val="000000"/>
                </a:solidFill>
                <a:latin typeface="Consolas"/>
              </a:rPr>
              <a:t>(</a:t>
            </a:r>
            <a:r>
              <a:rPr lang="en-US" sz="2200" b="1" dirty="0" err="1">
                <a:solidFill>
                  <a:srgbClr val="000000"/>
                </a:solidFill>
                <a:latin typeface="Consolas"/>
              </a:rPr>
              <a:t>r</a:t>
            </a:r>
            <a:r>
              <a:rPr lang="en-US" sz="2200" b="1" dirty="0" err="1">
                <a:solidFill>
                  <a:srgbClr val="CE5C00"/>
                </a:solidFill>
                <a:latin typeface="Consolas"/>
              </a:rPr>
              <a:t>.</a:t>
            </a:r>
            <a:r>
              <a:rPr lang="en-US" sz="2200" b="1" dirty="0" err="1">
                <a:solidFill>
                  <a:srgbClr val="000000"/>
                </a:solidFill>
                <a:latin typeface="Consolas"/>
              </a:rPr>
              <a:t>name</a:t>
            </a:r>
            <a:r>
              <a:rPr lang="en-US" sz="2200" b="1" dirty="0">
                <a:solidFill>
                  <a:srgbClr val="000000"/>
                </a:solidFill>
                <a:latin typeface="Consolas"/>
              </a:rPr>
              <a:t>))</a:t>
            </a:r>
          </a:p>
          <a:p>
            <a:r>
              <a:rPr lang="en-US" sz="2200" dirty="0">
                <a:latin typeface="Consolas"/>
              </a:rPr>
              <a:t>  </a:t>
            </a:r>
            <a:r>
              <a:rPr lang="en-US" sz="2200" b="1" dirty="0">
                <a:solidFill>
                  <a:srgbClr val="204A87"/>
                </a:solidFill>
                <a:latin typeface="Consolas"/>
              </a:rPr>
              <a:t>end</a:t>
            </a:r>
          </a:p>
          <a:p>
            <a:r>
              <a:rPr lang="en-US" sz="2200" b="1" dirty="0">
                <a:solidFill>
                  <a:srgbClr val="204A87"/>
                </a:solidFill>
                <a:latin typeface="Consolas"/>
              </a:rPr>
              <a:t>end</a:t>
            </a:r>
          </a:p>
          <a:p>
            <a:endParaRPr lang="en-US" sz="2200" dirty="0">
              <a:latin typeface="Consolas"/>
            </a:endParaRPr>
          </a:p>
          <a:p>
            <a:r>
              <a:rPr lang="en-US" sz="2200" dirty="0" err="1">
                <a:solidFill>
                  <a:srgbClr val="000000"/>
                </a:solidFill>
                <a:latin typeface="Consolas"/>
              </a:rPr>
              <a:t>Reversible</a:t>
            </a:r>
            <a:r>
              <a:rPr lang="en-US" sz="2200" b="1" dirty="0" err="1">
                <a:solidFill>
                  <a:srgbClr val="CE5C00"/>
                </a:solidFill>
                <a:latin typeface="Consolas"/>
              </a:rPr>
              <a:t>.</a:t>
            </a:r>
            <a:r>
              <a:rPr lang="en-US" sz="2200" b="1" dirty="0" err="1">
                <a:solidFill>
                  <a:srgbClr val="000000"/>
                </a:solidFill>
                <a:latin typeface="Consolas"/>
              </a:rPr>
              <a:t>reverse</a:t>
            </a:r>
            <a:r>
              <a:rPr lang="en-US" sz="2200" b="1" dirty="0">
                <a:solidFill>
                  <a:srgbClr val="000000"/>
                </a:solidFill>
                <a:latin typeface="Consolas"/>
              </a:rPr>
              <a:t> [</a:t>
            </a:r>
            <a:r>
              <a:rPr lang="en-US" sz="2200" b="1" dirty="0">
                <a:solidFill>
                  <a:srgbClr val="0000CF"/>
                </a:solidFill>
                <a:latin typeface="Consolas"/>
              </a:rPr>
              <a:t>1</a:t>
            </a:r>
            <a:r>
              <a:rPr lang="en-US" sz="2200" b="1" dirty="0">
                <a:solidFill>
                  <a:srgbClr val="000000"/>
                </a:solidFill>
                <a:latin typeface="Consolas"/>
              </a:rPr>
              <a:t>,</a:t>
            </a:r>
            <a:r>
              <a:rPr lang="en-US" sz="2200" b="1" dirty="0">
                <a:solidFill>
                  <a:srgbClr val="0000CF"/>
                </a:solidFill>
                <a:latin typeface="Consolas"/>
              </a:rPr>
              <a:t>2</a:t>
            </a:r>
            <a:r>
              <a:rPr lang="en-US" sz="2200" b="1" dirty="0">
                <a:solidFill>
                  <a:srgbClr val="000000"/>
                </a:solidFill>
                <a:latin typeface="Consolas"/>
              </a:rPr>
              <a:t>,</a:t>
            </a:r>
            <a:r>
              <a:rPr lang="en-US" sz="2200" b="1" dirty="0">
                <a:solidFill>
                  <a:srgbClr val="0000CF"/>
                </a:solidFill>
                <a:latin typeface="Consolas"/>
              </a:rPr>
              <a:t>3</a:t>
            </a:r>
            <a:r>
              <a:rPr lang="en-US" sz="2200" b="1" dirty="0">
                <a:solidFill>
                  <a:srgbClr val="000000"/>
                </a:solidFill>
                <a:latin typeface="Consolas"/>
              </a:rPr>
              <a:t>] </a:t>
            </a:r>
            <a:r>
              <a:rPr lang="en-US" sz="2200" b="1" i="1" dirty="0">
                <a:solidFill>
                  <a:srgbClr val="8F5902"/>
                </a:solidFill>
                <a:latin typeface="Consolas"/>
              </a:rPr>
              <a:t># =&gt; [3,2,1]</a:t>
            </a:r>
          </a:p>
          <a:p>
            <a:r>
              <a:rPr lang="en-US" sz="2200" dirty="0" err="1">
                <a:solidFill>
                  <a:srgbClr val="000000"/>
                </a:solidFill>
                <a:latin typeface="Consolas"/>
              </a:rPr>
              <a:t>Reversible</a:t>
            </a:r>
            <a:r>
              <a:rPr lang="en-US" sz="2200" b="1" dirty="0" err="1">
                <a:solidFill>
                  <a:srgbClr val="CE5C00"/>
                </a:solidFill>
                <a:latin typeface="Consolas"/>
              </a:rPr>
              <a:t>.</a:t>
            </a:r>
            <a:r>
              <a:rPr lang="en-US" sz="2200" b="1" dirty="0" err="1">
                <a:solidFill>
                  <a:srgbClr val="000000"/>
                </a:solidFill>
                <a:latin typeface="Consolas"/>
              </a:rPr>
              <a:t>reverse</a:t>
            </a:r>
            <a:r>
              <a:rPr lang="en-US" sz="2200" b="1" dirty="0">
                <a:solidFill>
                  <a:srgbClr val="000000"/>
                </a:solidFill>
                <a:latin typeface="Consolas"/>
              </a:rPr>
              <a:t>(</a:t>
            </a:r>
            <a:r>
              <a:rPr lang="en-US" sz="2200" b="1" dirty="0" err="1">
                <a:solidFill>
                  <a:srgbClr val="000000"/>
                </a:solidFill>
                <a:latin typeface="Consolas"/>
              </a:rPr>
              <a:t>Human</a:t>
            </a:r>
            <a:r>
              <a:rPr lang="en-US" sz="2200" b="1" dirty="0" err="1">
                <a:solidFill>
                  <a:srgbClr val="CE5C00"/>
                </a:solidFill>
                <a:latin typeface="Consolas"/>
              </a:rPr>
              <a:t>.</a:t>
            </a:r>
            <a:r>
              <a:rPr lang="en-US" sz="2200" b="1" dirty="0" err="1">
                <a:solidFill>
                  <a:srgbClr val="000000"/>
                </a:solidFill>
                <a:latin typeface="Consolas"/>
              </a:rPr>
              <a:t>new</a:t>
            </a:r>
            <a:r>
              <a:rPr lang="en-US" sz="2200" b="1" dirty="0">
                <a:solidFill>
                  <a:srgbClr val="000000"/>
                </a:solidFill>
                <a:latin typeface="Consolas"/>
              </a:rPr>
              <a:t>)</a:t>
            </a:r>
          </a:p>
          <a:p>
            <a:r>
              <a:rPr lang="en-US" sz="2200" i="1" dirty="0">
                <a:solidFill>
                  <a:srgbClr val="8F5902"/>
                </a:solidFill>
                <a:latin typeface="Consolas"/>
              </a:rPr>
              <a:t># =&gt; Human[name: "</a:t>
            </a:r>
            <a:r>
              <a:rPr lang="en-US" sz="2200" i="1" dirty="0" err="1">
                <a:solidFill>
                  <a:srgbClr val="8F5902"/>
                </a:solidFill>
                <a:latin typeface="Consolas"/>
              </a:rPr>
              <a:t>nniF</a:t>
            </a:r>
            <a:r>
              <a:rPr lang="en-US" sz="2200" i="1" dirty="0">
                <a:solidFill>
                  <a:srgbClr val="8F5902"/>
                </a:solidFill>
                <a:latin typeface="Consolas"/>
              </a:rPr>
              <a:t>"]</a:t>
            </a:r>
          </a:p>
          <a:p>
            <a:endParaRPr lang="en-US" dirty="0"/>
          </a:p>
        </p:txBody>
      </p:sp>
    </p:spTree>
    <p:extLst>
      <p:ext uri="{BB962C8B-B14F-4D97-AF65-F5344CB8AC3E}">
        <p14:creationId xmlns:p14="http://schemas.microsoft.com/office/powerpoint/2010/main" val="1873332505"/>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descr="highres-olympus-m-zuiko-60mm-macro-lens-large-5_1369401232.jpg"/>
          <p:cNvPicPr>
            <a:picLocks noGrp="1" noChangeAspect="1"/>
          </p:cNvPicPr>
          <p:nvPr>
            <p:ph idx="1"/>
          </p:nvPr>
        </p:nvPicPr>
        <p:blipFill rotWithShape="1">
          <a:blip r:embed="rId2">
            <a:extLst>
              <a:ext uri="{28A0092B-C50C-407E-A947-70E740481C1C}">
                <a14:useLocalDpi xmlns:a14="http://schemas.microsoft.com/office/drawing/2010/main" val="0"/>
              </a:ext>
            </a:extLst>
          </a:blip>
          <a:srcRect t="10180" b="10180"/>
          <a:stretch/>
        </p:blipFill>
        <p:spPr>
          <a:xfrm>
            <a:off x="152778" y="1631950"/>
            <a:ext cx="8822927" cy="5137150"/>
          </a:xfrm>
        </p:spPr>
      </p:pic>
      <p:sp>
        <p:nvSpPr>
          <p:cNvPr id="3" name="Title 2"/>
          <p:cNvSpPr>
            <a:spLocks noGrp="1"/>
          </p:cNvSpPr>
          <p:nvPr>
            <p:ph type="title"/>
          </p:nvPr>
        </p:nvSpPr>
        <p:spPr/>
        <p:txBody>
          <a:bodyPr/>
          <a:lstStyle/>
          <a:p>
            <a:r>
              <a:rPr lang="en-US" sz="5400" dirty="0" smtClean="0"/>
              <a:t>MACROS</a:t>
            </a:r>
            <a:endParaRPr lang="en-US" sz="5400" dirty="0"/>
          </a:p>
        </p:txBody>
      </p:sp>
    </p:spTree>
    <p:extLst>
      <p:ext uri="{BB962C8B-B14F-4D97-AF65-F5344CB8AC3E}">
        <p14:creationId xmlns:p14="http://schemas.microsoft.com/office/powerpoint/2010/main" val="942240249"/>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45720" indent="0">
              <a:buNone/>
            </a:pPr>
            <a:r>
              <a:rPr lang="en-US" sz="3600" dirty="0" smtClean="0"/>
              <a:t>Macros receive arguments and return values as tuples representing an AST</a:t>
            </a:r>
          </a:p>
        </p:txBody>
      </p:sp>
      <p:sp>
        <p:nvSpPr>
          <p:cNvPr id="3" name="Title 2"/>
          <p:cNvSpPr>
            <a:spLocks noGrp="1"/>
          </p:cNvSpPr>
          <p:nvPr>
            <p:ph type="title"/>
          </p:nvPr>
        </p:nvSpPr>
        <p:spPr/>
        <p:txBody>
          <a:bodyPr/>
          <a:lstStyle/>
          <a:p>
            <a:r>
              <a:rPr lang="en-US" dirty="0" smtClean="0"/>
              <a:t>MACROS</a:t>
            </a:r>
            <a:endParaRPr lang="en-US" dirty="0"/>
          </a:p>
        </p:txBody>
      </p:sp>
    </p:spTree>
    <p:extLst>
      <p:ext uri="{BB962C8B-B14F-4D97-AF65-F5344CB8AC3E}">
        <p14:creationId xmlns:p14="http://schemas.microsoft.com/office/powerpoint/2010/main" val="4278294261"/>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999" y="1719070"/>
            <a:ext cx="8554107" cy="4909169"/>
          </a:xfrm>
        </p:spPr>
        <p:txBody>
          <a:bodyPr>
            <a:normAutofit lnSpcReduction="10000"/>
          </a:bodyPr>
          <a:lstStyle/>
          <a:p>
            <a:pPr marL="45720" indent="0">
              <a:buNone/>
            </a:pPr>
            <a:r>
              <a:rPr lang="en-US" b="1" dirty="0" err="1">
                <a:solidFill>
                  <a:srgbClr val="204A87"/>
                </a:solidFill>
                <a:latin typeface="Consolas"/>
              </a:rPr>
              <a:t>defmodule</a:t>
            </a:r>
            <a:r>
              <a:rPr lang="en-US" b="1" dirty="0">
                <a:solidFill>
                  <a:srgbClr val="204A87"/>
                </a:solidFill>
                <a:latin typeface="Consolas"/>
              </a:rPr>
              <a:t> </a:t>
            </a:r>
            <a:r>
              <a:rPr lang="en-US" b="1" dirty="0">
                <a:solidFill>
                  <a:srgbClr val="000000"/>
                </a:solidFill>
                <a:latin typeface="Consolas"/>
              </a:rPr>
              <a:t>Macros </a:t>
            </a:r>
            <a:r>
              <a:rPr lang="en-US" b="1" dirty="0">
                <a:solidFill>
                  <a:srgbClr val="204A87"/>
                </a:solidFill>
                <a:latin typeface="Consolas"/>
              </a:rPr>
              <a:t>do</a:t>
            </a:r>
          </a:p>
          <a:p>
            <a:pPr marL="45720" indent="0">
              <a:buNone/>
            </a:pPr>
            <a:r>
              <a:rPr lang="en-US" b="1" dirty="0">
                <a:solidFill>
                  <a:srgbClr val="204A87"/>
                </a:solidFill>
                <a:latin typeface="Consolas"/>
              </a:rPr>
              <a:t>  </a:t>
            </a:r>
            <a:r>
              <a:rPr lang="en-US" b="1" dirty="0" err="1">
                <a:solidFill>
                  <a:srgbClr val="204A87"/>
                </a:solidFill>
                <a:latin typeface="Consolas"/>
              </a:rPr>
              <a:t>defmacro</a:t>
            </a:r>
            <a:r>
              <a:rPr lang="en-US" b="1" dirty="0">
                <a:solidFill>
                  <a:srgbClr val="204A87"/>
                </a:solidFill>
                <a:latin typeface="Consolas"/>
              </a:rPr>
              <a:t> </a:t>
            </a:r>
            <a:r>
              <a:rPr lang="en-US" b="1" dirty="0">
                <a:solidFill>
                  <a:srgbClr val="000000"/>
                </a:solidFill>
                <a:latin typeface="Consolas"/>
              </a:rPr>
              <a:t>example(x) </a:t>
            </a:r>
            <a:r>
              <a:rPr lang="en-US" b="1" dirty="0">
                <a:solidFill>
                  <a:srgbClr val="204A87"/>
                </a:solidFill>
                <a:latin typeface="Consolas"/>
              </a:rPr>
              <a:t>do</a:t>
            </a:r>
          </a:p>
          <a:p>
            <a:pPr marL="45720" indent="0">
              <a:buNone/>
            </a:pPr>
            <a:r>
              <a:rPr lang="en-US" b="1" dirty="0">
                <a:solidFill>
                  <a:srgbClr val="204A87"/>
                </a:solidFill>
                <a:latin typeface="Consolas"/>
              </a:rPr>
              <a:t>    </a:t>
            </a:r>
            <a:r>
              <a:rPr lang="en-US" b="1" dirty="0" err="1">
                <a:solidFill>
                  <a:srgbClr val="000000"/>
                </a:solidFill>
                <a:latin typeface="Consolas"/>
              </a:rPr>
              <a:t>IO</a:t>
            </a:r>
            <a:r>
              <a:rPr lang="en-US" b="1" dirty="0" err="1">
                <a:solidFill>
                  <a:srgbClr val="CE5C00"/>
                </a:solidFill>
                <a:latin typeface="Consolas"/>
              </a:rPr>
              <a:t>.</a:t>
            </a:r>
            <a:r>
              <a:rPr lang="en-US" b="1" dirty="0" err="1">
                <a:solidFill>
                  <a:srgbClr val="000000"/>
                </a:solidFill>
                <a:latin typeface="Consolas"/>
              </a:rPr>
              <a:t>inspect</a:t>
            </a:r>
            <a:r>
              <a:rPr lang="en-US" b="1" dirty="0">
                <a:solidFill>
                  <a:srgbClr val="000000"/>
                </a:solidFill>
                <a:latin typeface="Consolas"/>
              </a:rPr>
              <a:t> x</a:t>
            </a:r>
          </a:p>
          <a:p>
            <a:pPr marL="45720" indent="0">
              <a:buNone/>
            </a:pPr>
            <a:r>
              <a:rPr lang="en-US" dirty="0">
                <a:latin typeface="Consolas"/>
              </a:rPr>
              <a:t>  </a:t>
            </a:r>
            <a:r>
              <a:rPr lang="en-US" b="1" dirty="0">
                <a:solidFill>
                  <a:srgbClr val="204A87"/>
                </a:solidFill>
                <a:latin typeface="Consolas"/>
              </a:rPr>
              <a:t>end</a:t>
            </a:r>
          </a:p>
          <a:p>
            <a:pPr marL="45720" indent="0">
              <a:buNone/>
            </a:pPr>
            <a:r>
              <a:rPr lang="en-US" b="1" dirty="0">
                <a:solidFill>
                  <a:srgbClr val="204A87"/>
                </a:solidFill>
                <a:latin typeface="Consolas"/>
              </a:rPr>
              <a:t>end</a:t>
            </a:r>
          </a:p>
          <a:p>
            <a:pPr marL="45720" indent="0">
              <a:buNone/>
            </a:pPr>
            <a:endParaRPr lang="en-US" dirty="0">
              <a:latin typeface="Consolas"/>
            </a:endParaRPr>
          </a:p>
          <a:p>
            <a:pPr marL="45720" indent="0">
              <a:buNone/>
            </a:pPr>
            <a:r>
              <a:rPr lang="en-US" b="1" dirty="0">
                <a:solidFill>
                  <a:srgbClr val="204A87"/>
                </a:solidFill>
                <a:latin typeface="Consolas"/>
              </a:rPr>
              <a:t>require </a:t>
            </a:r>
            <a:r>
              <a:rPr lang="en-US" b="1" dirty="0">
                <a:solidFill>
                  <a:srgbClr val="000000"/>
                </a:solidFill>
                <a:latin typeface="Consolas"/>
              </a:rPr>
              <a:t>Macros</a:t>
            </a:r>
          </a:p>
          <a:p>
            <a:pPr marL="45720" indent="0">
              <a:buNone/>
            </a:pPr>
            <a:r>
              <a:rPr lang="en-US" dirty="0" err="1">
                <a:solidFill>
                  <a:srgbClr val="000000"/>
                </a:solidFill>
                <a:latin typeface="Consolas"/>
              </a:rPr>
              <a:t>Macros</a:t>
            </a:r>
            <a:r>
              <a:rPr lang="en-US" b="1" dirty="0" err="1">
                <a:solidFill>
                  <a:srgbClr val="CE5C00"/>
                </a:solidFill>
                <a:latin typeface="Consolas"/>
              </a:rPr>
              <a:t>.</a:t>
            </a:r>
            <a:r>
              <a:rPr lang="en-US" b="1" dirty="0" err="1">
                <a:solidFill>
                  <a:srgbClr val="000000"/>
                </a:solidFill>
                <a:latin typeface="Consolas"/>
              </a:rPr>
              <a:t>example</a:t>
            </a:r>
            <a:r>
              <a:rPr lang="en-US" b="1" dirty="0">
                <a:solidFill>
                  <a:srgbClr val="000000"/>
                </a:solidFill>
                <a:latin typeface="Consolas"/>
              </a:rPr>
              <a:t>(</a:t>
            </a:r>
            <a:r>
              <a:rPr lang="en-US" b="1" dirty="0" err="1">
                <a:solidFill>
                  <a:srgbClr val="204A87"/>
                </a:solidFill>
                <a:latin typeface="Consolas"/>
              </a:rPr>
              <a:t>fn</a:t>
            </a:r>
            <a:r>
              <a:rPr lang="en-US" b="1" dirty="0">
                <a:solidFill>
                  <a:srgbClr val="000000"/>
                </a:solidFill>
                <a:latin typeface="Consolas"/>
              </a:rPr>
              <a:t>(x) </a:t>
            </a:r>
            <a:r>
              <a:rPr lang="en-US" b="1" dirty="0">
                <a:solidFill>
                  <a:srgbClr val="CE5C00"/>
                </a:solidFill>
                <a:latin typeface="Consolas"/>
              </a:rPr>
              <a:t>-&gt; </a:t>
            </a:r>
            <a:r>
              <a:rPr lang="en-US" b="1" dirty="0">
                <a:solidFill>
                  <a:srgbClr val="000000"/>
                </a:solidFill>
                <a:latin typeface="Consolas"/>
              </a:rPr>
              <a:t>x </a:t>
            </a:r>
            <a:r>
              <a:rPr lang="en-US" b="1" dirty="0">
                <a:solidFill>
                  <a:srgbClr val="CE5C00"/>
                </a:solidFill>
                <a:latin typeface="Consolas"/>
              </a:rPr>
              <a:t>+ </a:t>
            </a:r>
            <a:r>
              <a:rPr lang="en-US" b="1" dirty="0">
                <a:solidFill>
                  <a:srgbClr val="0000CF"/>
                </a:solidFill>
                <a:latin typeface="Consolas"/>
              </a:rPr>
              <a:t>1 </a:t>
            </a:r>
            <a:r>
              <a:rPr lang="en-US" b="1" dirty="0">
                <a:solidFill>
                  <a:srgbClr val="204A87"/>
                </a:solidFill>
                <a:latin typeface="Consolas"/>
              </a:rPr>
              <a:t>end</a:t>
            </a:r>
            <a:r>
              <a:rPr lang="en-US" b="1" dirty="0">
                <a:solidFill>
                  <a:srgbClr val="000000"/>
                </a:solidFill>
                <a:latin typeface="Consolas"/>
              </a:rPr>
              <a:t>)</a:t>
            </a:r>
          </a:p>
          <a:p>
            <a:pPr marL="45720" indent="0">
              <a:buNone/>
            </a:pPr>
            <a:endParaRPr lang="en-US" dirty="0">
              <a:latin typeface="Consolas"/>
            </a:endParaRPr>
          </a:p>
          <a:p>
            <a:pPr marL="45720" indent="0">
              <a:buNone/>
            </a:pPr>
            <a:r>
              <a:rPr lang="is-IS" i="1" dirty="0">
                <a:solidFill>
                  <a:srgbClr val="8F5902"/>
                </a:solidFill>
                <a:latin typeface="Consolas"/>
              </a:rPr>
              <a:t># {:fn, [line: 6],</a:t>
            </a:r>
          </a:p>
          <a:p>
            <a:pPr marL="45720" indent="0">
              <a:buNone/>
            </a:pPr>
            <a:r>
              <a:rPr lang="is-IS" i="1" dirty="0">
                <a:solidFill>
                  <a:srgbClr val="8F5902"/>
                </a:solidFill>
                <a:latin typeface="Consolas"/>
              </a:rPr>
              <a:t>#  [[do: {:-&gt;, [line: 6],</a:t>
            </a:r>
          </a:p>
          <a:p>
            <a:pPr marL="45720" indent="0">
              <a:buNone/>
            </a:pPr>
            <a:r>
              <a:rPr lang="is-IS" i="1" dirty="0">
                <a:solidFill>
                  <a:srgbClr val="8F5902"/>
                </a:solidFill>
                <a:latin typeface="Consolas"/>
              </a:rPr>
              <a:t>#     [{[{:x, [line: 6], nil}], [line: 6],</a:t>
            </a:r>
          </a:p>
          <a:p>
            <a:pPr marL="45720" indent="0">
              <a:buNone/>
            </a:pPr>
            <a:r>
              <a:rPr lang="is-IS" i="1" dirty="0">
                <a:solidFill>
                  <a:srgbClr val="8F5902"/>
                </a:solidFill>
                <a:latin typeface="Consolas"/>
              </a:rPr>
              <a:t>#       {:+, [line: 6], [{:x, [line: 6], nil}, </a:t>
            </a:r>
            <a:r>
              <a:rPr lang="is-IS" i="1" dirty="0" smtClean="0">
                <a:solidFill>
                  <a:srgbClr val="8F5902"/>
                </a:solidFill>
                <a:latin typeface="Consolas"/>
              </a:rPr>
              <a:t>1</a:t>
            </a:r>
            <a:r>
              <a:rPr lang="is-IS" i="1" dirty="0">
                <a:solidFill>
                  <a:srgbClr val="8F5902"/>
                </a:solidFill>
                <a:latin typeface="Consolas"/>
              </a:rPr>
              <a:t>]}}]}]]}</a:t>
            </a:r>
          </a:p>
          <a:p>
            <a:endParaRPr lang="en-US" dirty="0"/>
          </a:p>
        </p:txBody>
      </p:sp>
      <p:sp>
        <p:nvSpPr>
          <p:cNvPr id="3" name="Title 2"/>
          <p:cNvSpPr>
            <a:spLocks noGrp="1"/>
          </p:cNvSpPr>
          <p:nvPr>
            <p:ph type="title"/>
          </p:nvPr>
        </p:nvSpPr>
        <p:spPr/>
        <p:txBody>
          <a:bodyPr/>
          <a:lstStyle/>
          <a:p>
            <a:r>
              <a:rPr lang="en-US" dirty="0" smtClean="0"/>
              <a:t>MACROS</a:t>
            </a:r>
            <a:endParaRPr lang="en-US" dirty="0"/>
          </a:p>
        </p:txBody>
      </p:sp>
    </p:spTree>
    <p:extLst>
      <p:ext uri="{BB962C8B-B14F-4D97-AF65-F5344CB8AC3E}">
        <p14:creationId xmlns:p14="http://schemas.microsoft.com/office/powerpoint/2010/main" val="3315910030"/>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 indent="0">
              <a:buNone/>
            </a:pPr>
            <a:r>
              <a:rPr lang="en-US" dirty="0">
                <a:latin typeface="Consolas"/>
              </a:rPr>
              <a:t> </a:t>
            </a:r>
            <a:r>
              <a:rPr lang="en-US" b="1" dirty="0" err="1">
                <a:solidFill>
                  <a:srgbClr val="204A87"/>
                </a:solidFill>
                <a:latin typeface="Consolas"/>
              </a:rPr>
              <a:t>defmacro</a:t>
            </a:r>
            <a:r>
              <a:rPr lang="en-US" b="1" dirty="0">
                <a:solidFill>
                  <a:srgbClr val="204A87"/>
                </a:solidFill>
                <a:latin typeface="Consolas"/>
              </a:rPr>
              <a:t> </a:t>
            </a:r>
            <a:r>
              <a:rPr lang="en-US" b="1" dirty="0" err="1">
                <a:solidFill>
                  <a:srgbClr val="000000"/>
                </a:solidFill>
                <a:latin typeface="Consolas"/>
              </a:rPr>
              <a:t>inc</a:t>
            </a:r>
            <a:r>
              <a:rPr lang="en-US" b="1" dirty="0">
                <a:solidFill>
                  <a:srgbClr val="000000"/>
                </a:solidFill>
                <a:latin typeface="Consolas"/>
              </a:rPr>
              <a:t> </a:t>
            </a:r>
            <a:r>
              <a:rPr lang="en-US" b="1" dirty="0">
                <a:solidFill>
                  <a:srgbClr val="204A87"/>
                </a:solidFill>
                <a:latin typeface="Consolas"/>
              </a:rPr>
              <a:t>do</a:t>
            </a:r>
          </a:p>
          <a:p>
            <a:pPr marL="45720" indent="0">
              <a:buNone/>
            </a:pPr>
            <a:r>
              <a:rPr lang="is-IS" b="1" dirty="0">
                <a:solidFill>
                  <a:srgbClr val="204A87"/>
                </a:solidFill>
                <a:latin typeface="Consolas"/>
              </a:rPr>
              <a:t>    </a:t>
            </a:r>
            <a:r>
              <a:rPr lang="is-IS" b="1" dirty="0">
                <a:solidFill>
                  <a:srgbClr val="000000"/>
                </a:solidFill>
                <a:latin typeface="Consolas"/>
              </a:rPr>
              <a:t>{</a:t>
            </a:r>
            <a:r>
              <a:rPr lang="is-IS" b="1" dirty="0">
                <a:solidFill>
                  <a:srgbClr val="4E9A06"/>
                </a:solidFill>
                <a:latin typeface="Consolas"/>
              </a:rPr>
              <a:t>:fn</a:t>
            </a:r>
            <a:r>
              <a:rPr lang="is-IS" b="1" dirty="0">
                <a:solidFill>
                  <a:srgbClr val="000000"/>
                </a:solidFill>
                <a:latin typeface="Consolas"/>
              </a:rPr>
              <a:t>, [],</a:t>
            </a:r>
          </a:p>
          <a:p>
            <a:pPr marL="45720" indent="0">
              <a:buNone/>
            </a:pPr>
            <a:r>
              <a:rPr lang="is-IS" dirty="0">
                <a:latin typeface="Consolas"/>
              </a:rPr>
              <a:t>     </a:t>
            </a:r>
            <a:r>
              <a:rPr lang="is-IS" b="1" dirty="0">
                <a:solidFill>
                  <a:srgbClr val="000000"/>
                </a:solidFill>
                <a:latin typeface="Consolas"/>
              </a:rPr>
              <a:t>[[</a:t>
            </a:r>
            <a:r>
              <a:rPr lang="is-IS" b="1" dirty="0">
                <a:solidFill>
                  <a:srgbClr val="204A87"/>
                </a:solidFill>
                <a:latin typeface="Consolas"/>
              </a:rPr>
              <a:t>do</a:t>
            </a:r>
            <a:r>
              <a:rPr lang="is-IS" b="1" dirty="0">
                <a:solidFill>
                  <a:srgbClr val="000000"/>
                </a:solidFill>
                <a:latin typeface="Consolas"/>
              </a:rPr>
              <a:t>: {</a:t>
            </a:r>
            <a:r>
              <a:rPr lang="is-IS" b="1" dirty="0">
                <a:solidFill>
                  <a:srgbClr val="4E9A06"/>
                </a:solidFill>
                <a:latin typeface="Consolas"/>
              </a:rPr>
              <a:t>:-</a:t>
            </a:r>
            <a:r>
              <a:rPr lang="is-IS" b="1" dirty="0">
                <a:solidFill>
                  <a:srgbClr val="CE5C00"/>
                </a:solidFill>
                <a:latin typeface="Consolas"/>
              </a:rPr>
              <a:t>&gt;</a:t>
            </a:r>
            <a:r>
              <a:rPr lang="is-IS" b="1" dirty="0">
                <a:solidFill>
                  <a:srgbClr val="000000"/>
                </a:solidFill>
                <a:latin typeface="Consolas"/>
              </a:rPr>
              <a:t>, [],</a:t>
            </a:r>
          </a:p>
          <a:p>
            <a:pPr marL="45720" indent="0">
              <a:buNone/>
            </a:pPr>
            <a:r>
              <a:rPr lang="is-IS" dirty="0">
                <a:latin typeface="Consolas"/>
              </a:rPr>
              <a:t>      </a:t>
            </a:r>
            <a:r>
              <a:rPr lang="is-IS" b="1" dirty="0">
                <a:solidFill>
                  <a:srgbClr val="000000"/>
                </a:solidFill>
                <a:latin typeface="Consolas"/>
              </a:rPr>
              <a:t>[{[{</a:t>
            </a:r>
            <a:r>
              <a:rPr lang="is-IS" b="1" dirty="0">
                <a:solidFill>
                  <a:srgbClr val="4E9A06"/>
                </a:solidFill>
                <a:latin typeface="Consolas"/>
              </a:rPr>
              <a:t>:x</a:t>
            </a:r>
            <a:r>
              <a:rPr lang="is-IS" b="1" dirty="0">
                <a:solidFill>
                  <a:srgbClr val="000000"/>
                </a:solidFill>
                <a:latin typeface="Consolas"/>
              </a:rPr>
              <a:t>, [], nil}], [],</a:t>
            </a:r>
          </a:p>
          <a:p>
            <a:pPr marL="45720" indent="0">
              <a:buNone/>
            </a:pPr>
            <a:r>
              <a:rPr lang="is-IS" dirty="0">
                <a:latin typeface="Consolas"/>
              </a:rPr>
              <a:t>        </a:t>
            </a:r>
            <a:r>
              <a:rPr lang="is-IS" b="1" dirty="0">
                <a:solidFill>
                  <a:srgbClr val="000000"/>
                </a:solidFill>
                <a:latin typeface="Consolas"/>
              </a:rPr>
              <a:t>{</a:t>
            </a:r>
            <a:r>
              <a:rPr lang="is-IS" b="1" dirty="0">
                <a:solidFill>
                  <a:srgbClr val="4E9A06"/>
                </a:solidFill>
                <a:latin typeface="Consolas"/>
              </a:rPr>
              <a:t>:+</a:t>
            </a:r>
            <a:r>
              <a:rPr lang="is-IS" b="1" dirty="0">
                <a:solidFill>
                  <a:srgbClr val="000000"/>
                </a:solidFill>
                <a:latin typeface="Consolas"/>
              </a:rPr>
              <a:t>, [], [{</a:t>
            </a:r>
            <a:r>
              <a:rPr lang="is-IS" b="1" dirty="0">
                <a:solidFill>
                  <a:srgbClr val="4E9A06"/>
                </a:solidFill>
                <a:latin typeface="Consolas"/>
              </a:rPr>
              <a:t>:x</a:t>
            </a:r>
            <a:r>
              <a:rPr lang="is-IS" b="1" dirty="0">
                <a:solidFill>
                  <a:srgbClr val="000000"/>
                </a:solidFill>
                <a:latin typeface="Consolas"/>
              </a:rPr>
              <a:t>, [], nil}, </a:t>
            </a:r>
            <a:r>
              <a:rPr lang="is-IS" b="1" dirty="0">
                <a:solidFill>
                  <a:srgbClr val="0000CF"/>
                </a:solidFill>
                <a:latin typeface="Consolas"/>
              </a:rPr>
              <a:t>1</a:t>
            </a:r>
            <a:r>
              <a:rPr lang="is-IS" b="1" dirty="0">
                <a:solidFill>
                  <a:srgbClr val="000000"/>
                </a:solidFill>
                <a:latin typeface="Consolas"/>
              </a:rPr>
              <a:t>]}}]}]]}</a:t>
            </a:r>
          </a:p>
          <a:p>
            <a:pPr marL="45720" indent="0">
              <a:buNone/>
            </a:pPr>
            <a:r>
              <a:rPr lang="is-IS" dirty="0">
                <a:latin typeface="Consolas"/>
              </a:rPr>
              <a:t>  </a:t>
            </a:r>
            <a:r>
              <a:rPr lang="is-IS" b="1" dirty="0" smtClean="0">
                <a:solidFill>
                  <a:srgbClr val="204A87"/>
                </a:solidFill>
                <a:latin typeface="Consolas"/>
              </a:rPr>
              <a:t>end</a:t>
            </a:r>
          </a:p>
          <a:p>
            <a:pPr marL="45720" indent="0">
              <a:buNone/>
            </a:pPr>
            <a:endParaRPr lang="is-IS" b="1" dirty="0">
              <a:solidFill>
                <a:srgbClr val="204A87"/>
              </a:solidFill>
              <a:latin typeface="Consolas"/>
            </a:endParaRPr>
          </a:p>
          <a:p>
            <a:pPr marL="45720" indent="0">
              <a:buNone/>
            </a:pPr>
            <a:r>
              <a:rPr lang="en-US" dirty="0" err="1">
                <a:solidFill>
                  <a:srgbClr val="000000"/>
                </a:solidFill>
                <a:latin typeface="Consolas"/>
              </a:rPr>
              <a:t>inc</a:t>
            </a:r>
            <a:r>
              <a:rPr lang="en-US" dirty="0">
                <a:solidFill>
                  <a:srgbClr val="000000"/>
                </a:solidFill>
                <a:latin typeface="Consolas"/>
              </a:rPr>
              <a:t> </a:t>
            </a:r>
            <a:r>
              <a:rPr lang="en-US" b="1" dirty="0">
                <a:solidFill>
                  <a:srgbClr val="CE5C00"/>
                </a:solidFill>
                <a:latin typeface="Consolas"/>
              </a:rPr>
              <a:t>= </a:t>
            </a:r>
            <a:r>
              <a:rPr lang="en-US" b="1" dirty="0" err="1">
                <a:solidFill>
                  <a:srgbClr val="000000"/>
                </a:solidFill>
                <a:latin typeface="Consolas"/>
              </a:rPr>
              <a:t>Macros</a:t>
            </a:r>
            <a:r>
              <a:rPr lang="en-US" b="1" dirty="0" err="1">
                <a:solidFill>
                  <a:srgbClr val="CE5C00"/>
                </a:solidFill>
                <a:latin typeface="Consolas"/>
              </a:rPr>
              <a:t>.</a:t>
            </a:r>
            <a:r>
              <a:rPr lang="en-US" b="1" dirty="0" err="1">
                <a:solidFill>
                  <a:srgbClr val="000000"/>
                </a:solidFill>
                <a:latin typeface="Consolas"/>
              </a:rPr>
              <a:t>inc</a:t>
            </a:r>
            <a:endParaRPr lang="en-US" b="1" dirty="0">
              <a:solidFill>
                <a:srgbClr val="000000"/>
              </a:solidFill>
              <a:latin typeface="Consolas"/>
            </a:endParaRPr>
          </a:p>
          <a:p>
            <a:pPr marL="45720" indent="0">
              <a:buNone/>
            </a:pPr>
            <a:r>
              <a:rPr lang="en-US" dirty="0" err="1">
                <a:solidFill>
                  <a:srgbClr val="000000"/>
                </a:solidFill>
                <a:latin typeface="Consolas"/>
              </a:rPr>
              <a:t>inc</a:t>
            </a:r>
            <a:r>
              <a:rPr lang="en-US" b="1" dirty="0" err="1">
                <a:solidFill>
                  <a:srgbClr val="CE5C00"/>
                </a:solidFill>
                <a:latin typeface="Consolas"/>
              </a:rPr>
              <a:t>.</a:t>
            </a:r>
            <a:r>
              <a:rPr lang="en-US" b="1" dirty="0">
                <a:solidFill>
                  <a:srgbClr val="000000"/>
                </a:solidFill>
                <a:latin typeface="Consolas"/>
              </a:rPr>
              <a:t>(</a:t>
            </a:r>
            <a:r>
              <a:rPr lang="en-US" b="1" dirty="0">
                <a:solidFill>
                  <a:srgbClr val="0000CF"/>
                </a:solidFill>
                <a:latin typeface="Consolas"/>
              </a:rPr>
              <a:t>3</a:t>
            </a:r>
            <a:r>
              <a:rPr lang="en-US" b="1" dirty="0">
                <a:solidFill>
                  <a:srgbClr val="000000"/>
                </a:solidFill>
                <a:latin typeface="Consolas"/>
              </a:rPr>
              <a:t>) </a:t>
            </a:r>
            <a:r>
              <a:rPr lang="en-US" b="1" i="1" dirty="0">
                <a:solidFill>
                  <a:srgbClr val="8F5902"/>
                </a:solidFill>
                <a:latin typeface="Consolas"/>
              </a:rPr>
              <a:t># =&gt; 4</a:t>
            </a:r>
          </a:p>
          <a:p>
            <a:endParaRPr lang="en-US" dirty="0"/>
          </a:p>
        </p:txBody>
      </p:sp>
      <p:sp>
        <p:nvSpPr>
          <p:cNvPr id="3" name="Title 2"/>
          <p:cNvSpPr>
            <a:spLocks noGrp="1"/>
          </p:cNvSpPr>
          <p:nvPr>
            <p:ph type="title"/>
          </p:nvPr>
        </p:nvSpPr>
        <p:spPr/>
        <p:txBody>
          <a:bodyPr/>
          <a:lstStyle/>
          <a:p>
            <a:r>
              <a:rPr lang="en-US" dirty="0" smtClean="0"/>
              <a:t>MACROS</a:t>
            </a:r>
            <a:endParaRPr lang="en-US" dirty="0"/>
          </a:p>
        </p:txBody>
      </p:sp>
    </p:spTree>
    <p:extLst>
      <p:ext uri="{BB962C8B-B14F-4D97-AF65-F5344CB8AC3E}">
        <p14:creationId xmlns:p14="http://schemas.microsoft.com/office/powerpoint/2010/main" val="1634762593"/>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45720" indent="0">
              <a:buNone/>
            </a:pPr>
            <a:r>
              <a:rPr lang="en-US" sz="2600" b="1" dirty="0" err="1">
                <a:solidFill>
                  <a:srgbClr val="204A87"/>
                </a:solidFill>
                <a:latin typeface="Consolas"/>
              </a:rPr>
              <a:t>defmodule</a:t>
            </a:r>
            <a:r>
              <a:rPr lang="en-US" sz="2600" b="1" dirty="0">
                <a:solidFill>
                  <a:srgbClr val="204A87"/>
                </a:solidFill>
                <a:latin typeface="Consolas"/>
              </a:rPr>
              <a:t> </a:t>
            </a:r>
            <a:r>
              <a:rPr lang="en-US" sz="2600" b="1" dirty="0">
                <a:solidFill>
                  <a:srgbClr val="000000"/>
                </a:solidFill>
                <a:latin typeface="Consolas"/>
              </a:rPr>
              <a:t>Example </a:t>
            </a:r>
            <a:r>
              <a:rPr lang="en-US" sz="2600" b="1" dirty="0">
                <a:solidFill>
                  <a:srgbClr val="204A87"/>
                </a:solidFill>
                <a:latin typeface="Consolas"/>
              </a:rPr>
              <a:t>do</a:t>
            </a:r>
          </a:p>
          <a:p>
            <a:pPr marL="45720" indent="0">
              <a:buNone/>
            </a:pPr>
            <a:r>
              <a:rPr lang="en-US" sz="2600" b="1" dirty="0">
                <a:solidFill>
                  <a:srgbClr val="204A87"/>
                </a:solidFill>
                <a:latin typeface="Consolas"/>
              </a:rPr>
              <a:t>  </a:t>
            </a:r>
            <a:r>
              <a:rPr lang="en-US" sz="2600" b="1" dirty="0" err="1">
                <a:solidFill>
                  <a:srgbClr val="204A87"/>
                </a:solidFill>
                <a:latin typeface="Consolas"/>
              </a:rPr>
              <a:t>defmacro</a:t>
            </a:r>
            <a:r>
              <a:rPr lang="en-US" sz="2600" b="1" dirty="0">
                <a:solidFill>
                  <a:srgbClr val="204A87"/>
                </a:solidFill>
                <a:latin typeface="Consolas"/>
              </a:rPr>
              <a:t> unless</a:t>
            </a:r>
            <a:r>
              <a:rPr lang="en-US" sz="2600" b="1" dirty="0">
                <a:solidFill>
                  <a:srgbClr val="000000"/>
                </a:solidFill>
                <a:latin typeface="Consolas"/>
              </a:rPr>
              <a:t>(condition, body) </a:t>
            </a:r>
            <a:r>
              <a:rPr lang="en-US" sz="2600" b="1" dirty="0">
                <a:solidFill>
                  <a:srgbClr val="204A87"/>
                </a:solidFill>
                <a:latin typeface="Consolas"/>
              </a:rPr>
              <a:t>do</a:t>
            </a:r>
          </a:p>
          <a:p>
            <a:pPr marL="45720" indent="0">
              <a:buNone/>
            </a:pPr>
            <a:r>
              <a:rPr lang="en-US" sz="2600" b="1" dirty="0">
                <a:solidFill>
                  <a:srgbClr val="204A87"/>
                </a:solidFill>
                <a:latin typeface="Consolas"/>
              </a:rPr>
              <a:t>    quote do</a:t>
            </a:r>
          </a:p>
          <a:p>
            <a:pPr marL="45720" indent="0">
              <a:buNone/>
            </a:pPr>
            <a:r>
              <a:rPr lang="en-US" sz="2600" b="1" dirty="0">
                <a:solidFill>
                  <a:srgbClr val="204A87"/>
                </a:solidFill>
                <a:latin typeface="Consolas"/>
              </a:rPr>
              <a:t>      if</a:t>
            </a:r>
            <a:r>
              <a:rPr lang="en-US" sz="2600" b="1" dirty="0">
                <a:solidFill>
                  <a:srgbClr val="000000"/>
                </a:solidFill>
                <a:latin typeface="Consolas"/>
              </a:rPr>
              <a:t>(!unquote(condition), </a:t>
            </a:r>
            <a:r>
              <a:rPr lang="en-US" sz="2600" b="1" dirty="0">
                <a:solidFill>
                  <a:srgbClr val="204A87"/>
                </a:solidFill>
                <a:latin typeface="Consolas"/>
              </a:rPr>
              <a:t>unquote</a:t>
            </a:r>
            <a:r>
              <a:rPr lang="en-US" sz="2600" b="1" dirty="0">
                <a:solidFill>
                  <a:srgbClr val="000000"/>
                </a:solidFill>
                <a:latin typeface="Consolas"/>
              </a:rPr>
              <a:t>(body))</a:t>
            </a:r>
          </a:p>
          <a:p>
            <a:pPr marL="45720" indent="0">
              <a:buNone/>
            </a:pPr>
            <a:r>
              <a:rPr lang="en-US" sz="2600" dirty="0">
                <a:latin typeface="Consolas"/>
              </a:rPr>
              <a:t>    </a:t>
            </a:r>
            <a:r>
              <a:rPr lang="en-US" sz="2600" b="1" dirty="0">
                <a:solidFill>
                  <a:srgbClr val="204A87"/>
                </a:solidFill>
                <a:latin typeface="Consolas"/>
              </a:rPr>
              <a:t>end</a:t>
            </a:r>
          </a:p>
          <a:p>
            <a:pPr marL="45720" indent="0">
              <a:buNone/>
            </a:pPr>
            <a:r>
              <a:rPr lang="en-US" sz="2600" dirty="0">
                <a:latin typeface="Consolas"/>
              </a:rPr>
              <a:t>  </a:t>
            </a:r>
            <a:r>
              <a:rPr lang="en-US" sz="2600" b="1" dirty="0">
                <a:solidFill>
                  <a:srgbClr val="204A87"/>
                </a:solidFill>
                <a:latin typeface="Consolas"/>
              </a:rPr>
              <a:t>end</a:t>
            </a:r>
          </a:p>
          <a:p>
            <a:pPr marL="45720" indent="0">
              <a:buNone/>
            </a:pPr>
            <a:r>
              <a:rPr lang="en-US" sz="2600" b="1" dirty="0">
                <a:solidFill>
                  <a:srgbClr val="204A87"/>
                </a:solidFill>
                <a:latin typeface="Consolas"/>
              </a:rPr>
              <a:t>end</a:t>
            </a:r>
          </a:p>
          <a:p>
            <a:pPr marL="45720" indent="0">
              <a:buNone/>
            </a:pPr>
            <a:endParaRPr lang="en-US" sz="2600" dirty="0">
              <a:latin typeface="Consolas"/>
            </a:endParaRPr>
          </a:p>
          <a:p>
            <a:pPr marL="45720" indent="0">
              <a:buNone/>
            </a:pPr>
            <a:r>
              <a:rPr lang="en-US" sz="2600" b="1" dirty="0">
                <a:solidFill>
                  <a:srgbClr val="204A87"/>
                </a:solidFill>
                <a:latin typeface="Consolas"/>
              </a:rPr>
              <a:t>require </a:t>
            </a:r>
            <a:r>
              <a:rPr lang="en-US" sz="2600" b="1" dirty="0">
                <a:solidFill>
                  <a:srgbClr val="000000"/>
                </a:solidFill>
                <a:latin typeface="Consolas"/>
              </a:rPr>
              <a:t>Example</a:t>
            </a:r>
          </a:p>
          <a:p>
            <a:pPr marL="45720" indent="0">
              <a:buNone/>
            </a:pPr>
            <a:r>
              <a:rPr lang="en-US" sz="2600" dirty="0" err="1">
                <a:solidFill>
                  <a:srgbClr val="000000"/>
                </a:solidFill>
                <a:latin typeface="Consolas"/>
              </a:rPr>
              <a:t>Example</a:t>
            </a:r>
            <a:r>
              <a:rPr lang="en-US" sz="2600" b="1" dirty="0" err="1">
                <a:solidFill>
                  <a:srgbClr val="CE5C00"/>
                </a:solidFill>
                <a:latin typeface="Consolas"/>
              </a:rPr>
              <a:t>.</a:t>
            </a:r>
            <a:r>
              <a:rPr lang="en-US" sz="2600" b="1" dirty="0" err="1">
                <a:solidFill>
                  <a:srgbClr val="204A87"/>
                </a:solidFill>
                <a:latin typeface="Consolas"/>
              </a:rPr>
              <a:t>unless</a:t>
            </a:r>
            <a:r>
              <a:rPr lang="en-US" sz="2600" b="1" dirty="0">
                <a:solidFill>
                  <a:srgbClr val="000000"/>
                </a:solidFill>
                <a:latin typeface="Consolas"/>
              </a:rPr>
              <a:t>(</a:t>
            </a:r>
            <a:r>
              <a:rPr lang="en-US" sz="2600" b="1" dirty="0">
                <a:solidFill>
                  <a:srgbClr val="0000CF"/>
                </a:solidFill>
                <a:latin typeface="Consolas"/>
              </a:rPr>
              <a:t>1 </a:t>
            </a:r>
            <a:r>
              <a:rPr lang="en-US" sz="2600" b="1" dirty="0">
                <a:solidFill>
                  <a:srgbClr val="CE5C00"/>
                </a:solidFill>
                <a:latin typeface="Consolas"/>
              </a:rPr>
              <a:t>+ </a:t>
            </a:r>
            <a:r>
              <a:rPr lang="en-US" sz="2600" b="1" dirty="0">
                <a:solidFill>
                  <a:srgbClr val="0000CF"/>
                </a:solidFill>
                <a:latin typeface="Consolas"/>
              </a:rPr>
              <a:t>1 </a:t>
            </a:r>
            <a:r>
              <a:rPr lang="en-US" sz="2600" b="1" dirty="0">
                <a:solidFill>
                  <a:srgbClr val="CE5C00"/>
                </a:solidFill>
                <a:latin typeface="Consolas"/>
              </a:rPr>
              <a:t>== </a:t>
            </a:r>
            <a:r>
              <a:rPr lang="en-US" sz="2600" b="1" dirty="0">
                <a:solidFill>
                  <a:srgbClr val="0000CF"/>
                </a:solidFill>
                <a:latin typeface="Consolas"/>
              </a:rPr>
              <a:t>3</a:t>
            </a:r>
            <a:r>
              <a:rPr lang="en-US" sz="2600" b="1" dirty="0">
                <a:solidFill>
                  <a:srgbClr val="000000"/>
                </a:solidFill>
                <a:latin typeface="Consolas"/>
              </a:rPr>
              <a:t>) </a:t>
            </a:r>
            <a:r>
              <a:rPr lang="en-US" sz="2600" b="1" dirty="0">
                <a:solidFill>
                  <a:srgbClr val="204A87"/>
                </a:solidFill>
                <a:latin typeface="Consolas"/>
              </a:rPr>
              <a:t>do</a:t>
            </a:r>
          </a:p>
          <a:p>
            <a:pPr marL="45720" indent="0">
              <a:buNone/>
            </a:pPr>
            <a:r>
              <a:rPr lang="en-US" sz="2600" b="1" dirty="0">
                <a:solidFill>
                  <a:srgbClr val="204A87"/>
                </a:solidFill>
                <a:latin typeface="Consolas"/>
              </a:rPr>
              <a:t> </a:t>
            </a:r>
            <a:r>
              <a:rPr lang="en-US" sz="2600" b="1" dirty="0" err="1">
                <a:solidFill>
                  <a:srgbClr val="000000"/>
                </a:solidFill>
                <a:latin typeface="Consolas"/>
              </a:rPr>
              <a:t>IO</a:t>
            </a:r>
            <a:r>
              <a:rPr lang="en-US" sz="2600" b="1" dirty="0" err="1">
                <a:solidFill>
                  <a:srgbClr val="CE5C00"/>
                </a:solidFill>
                <a:latin typeface="Consolas"/>
              </a:rPr>
              <a:t>.</a:t>
            </a:r>
            <a:r>
              <a:rPr lang="en-US" sz="2600" b="1" dirty="0" err="1">
                <a:solidFill>
                  <a:srgbClr val="000000"/>
                </a:solidFill>
                <a:latin typeface="Consolas"/>
              </a:rPr>
              <a:t>puts</a:t>
            </a:r>
            <a:r>
              <a:rPr lang="en-US" sz="2600" b="1" dirty="0">
                <a:solidFill>
                  <a:srgbClr val="000000"/>
                </a:solidFill>
                <a:latin typeface="Consolas"/>
              </a:rPr>
              <a:t>(</a:t>
            </a:r>
            <a:r>
              <a:rPr lang="en-US" sz="2600" b="1" dirty="0">
                <a:solidFill>
                  <a:srgbClr val="4E9A06"/>
                </a:solidFill>
                <a:latin typeface="Consolas"/>
              </a:rPr>
              <a:t>"Not true"</a:t>
            </a:r>
            <a:r>
              <a:rPr lang="en-US" sz="2600" b="1" dirty="0">
                <a:solidFill>
                  <a:srgbClr val="000000"/>
                </a:solidFill>
                <a:latin typeface="Consolas"/>
              </a:rPr>
              <a:t>)</a:t>
            </a:r>
          </a:p>
          <a:p>
            <a:pPr marL="45720" indent="0">
              <a:buNone/>
            </a:pPr>
            <a:r>
              <a:rPr lang="en-US" sz="2600" b="1" dirty="0">
                <a:solidFill>
                  <a:srgbClr val="204A87"/>
                </a:solidFill>
                <a:latin typeface="Consolas"/>
              </a:rPr>
              <a:t>end</a:t>
            </a:r>
          </a:p>
          <a:p>
            <a:endParaRPr lang="en-US" dirty="0"/>
          </a:p>
        </p:txBody>
      </p:sp>
      <p:sp>
        <p:nvSpPr>
          <p:cNvPr id="3" name="Title 2"/>
          <p:cNvSpPr>
            <a:spLocks noGrp="1"/>
          </p:cNvSpPr>
          <p:nvPr>
            <p:ph type="title"/>
          </p:nvPr>
        </p:nvSpPr>
        <p:spPr/>
        <p:txBody>
          <a:bodyPr/>
          <a:lstStyle/>
          <a:p>
            <a:r>
              <a:rPr lang="en-US" dirty="0" smtClean="0"/>
              <a:t>MACROS</a:t>
            </a:r>
            <a:endParaRPr lang="en-US" dirty="0"/>
          </a:p>
        </p:txBody>
      </p:sp>
    </p:spTree>
    <p:extLst>
      <p:ext uri="{BB962C8B-B14F-4D97-AF65-F5344CB8AC3E}">
        <p14:creationId xmlns:p14="http://schemas.microsoft.com/office/powerpoint/2010/main" val="3621606611"/>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spawn_wallpaper_comics-normal.jpg"/>
          <p:cNvPicPr>
            <a:picLocks noGrp="1" noChangeAspect="1"/>
          </p:cNvPicPr>
          <p:nvPr>
            <p:ph idx="1"/>
          </p:nvPr>
        </p:nvPicPr>
        <p:blipFill rotWithShape="1">
          <a:blip r:embed="rId2">
            <a:extLst>
              <a:ext uri="{28A0092B-C50C-407E-A947-70E740481C1C}">
                <a14:useLocalDpi xmlns:a14="http://schemas.microsoft.com/office/drawing/2010/main" val="0"/>
              </a:ext>
            </a:extLst>
          </a:blip>
          <a:srcRect b="23748"/>
          <a:stretch/>
        </p:blipFill>
        <p:spPr>
          <a:xfrm>
            <a:off x="152400" y="1622425"/>
            <a:ext cx="8832850" cy="5051425"/>
          </a:xfrm>
        </p:spPr>
      </p:pic>
      <p:sp>
        <p:nvSpPr>
          <p:cNvPr id="3" name="Title 2"/>
          <p:cNvSpPr>
            <a:spLocks noGrp="1"/>
          </p:cNvSpPr>
          <p:nvPr>
            <p:ph type="title"/>
          </p:nvPr>
        </p:nvSpPr>
        <p:spPr/>
        <p:txBody>
          <a:bodyPr/>
          <a:lstStyle/>
          <a:p>
            <a:r>
              <a:rPr lang="en-US" sz="5400" dirty="0" smtClean="0"/>
              <a:t>SPAWNING PROCESSES</a:t>
            </a:r>
            <a:endParaRPr lang="en-US" sz="5400" dirty="0"/>
          </a:p>
        </p:txBody>
      </p:sp>
    </p:spTree>
    <p:extLst>
      <p:ext uri="{BB962C8B-B14F-4D97-AF65-F5344CB8AC3E}">
        <p14:creationId xmlns:p14="http://schemas.microsoft.com/office/powerpoint/2010/main" val="1564786964"/>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sz="2800" dirty="0" smtClean="0"/>
              <a:t>Shared nothing</a:t>
            </a:r>
            <a:endParaRPr lang="en-US" sz="2800" dirty="0"/>
          </a:p>
          <a:p>
            <a:pPr lvl="1"/>
            <a:r>
              <a:rPr lang="en-US" sz="2800" dirty="0" smtClean="0"/>
              <a:t>Message passing is the only way to communicate</a:t>
            </a:r>
          </a:p>
          <a:p>
            <a:r>
              <a:rPr lang="en-US" sz="2800" dirty="0" smtClean="0"/>
              <a:t>Process Identifiers</a:t>
            </a:r>
          </a:p>
          <a:p>
            <a:pPr lvl="1"/>
            <a:r>
              <a:rPr lang="en-US" sz="2800" dirty="0"/>
              <a:t>s</a:t>
            </a:r>
            <a:r>
              <a:rPr lang="en-US" sz="2800" dirty="0" smtClean="0"/>
              <a:t>elf()</a:t>
            </a:r>
          </a:p>
          <a:p>
            <a:r>
              <a:rPr lang="en-US" sz="2800" dirty="0" smtClean="0"/>
              <a:t>Processes queue messages sent to their PID</a:t>
            </a:r>
          </a:p>
          <a:p>
            <a:r>
              <a:rPr lang="en-US" sz="2800" dirty="0" smtClean="0"/>
              <a:t>Receive attempts to pattern match the first message</a:t>
            </a:r>
          </a:p>
          <a:p>
            <a:pPr lvl="1"/>
            <a:r>
              <a:rPr lang="en-US" sz="2800" dirty="0" smtClean="0"/>
              <a:t>Will yield until a message is available</a:t>
            </a:r>
          </a:p>
          <a:p>
            <a:pPr lvl="1"/>
            <a:endParaRPr lang="en-US" dirty="0" smtClean="0"/>
          </a:p>
        </p:txBody>
      </p:sp>
      <p:sp>
        <p:nvSpPr>
          <p:cNvPr id="3" name="Title 2"/>
          <p:cNvSpPr>
            <a:spLocks noGrp="1"/>
          </p:cNvSpPr>
          <p:nvPr>
            <p:ph type="title"/>
          </p:nvPr>
        </p:nvSpPr>
        <p:spPr/>
        <p:txBody>
          <a:bodyPr/>
          <a:lstStyle/>
          <a:p>
            <a:r>
              <a:rPr lang="en-US" dirty="0" smtClean="0"/>
              <a:t>ACTOR MODEL</a:t>
            </a:r>
            <a:endParaRPr lang="en-US" dirty="0"/>
          </a:p>
        </p:txBody>
      </p:sp>
    </p:spTree>
    <p:extLst>
      <p:ext uri="{BB962C8B-B14F-4D97-AF65-F5344CB8AC3E}">
        <p14:creationId xmlns:p14="http://schemas.microsoft.com/office/powerpoint/2010/main" val="421603594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marL="45720" indent="0">
              <a:buNone/>
            </a:pPr>
            <a:r>
              <a:rPr lang="en-US" sz="2800" b="1" dirty="0" err="1">
                <a:solidFill>
                  <a:srgbClr val="204A87"/>
                </a:solidFill>
                <a:latin typeface="Consolas"/>
              </a:rPr>
              <a:t>defmodule</a:t>
            </a:r>
            <a:r>
              <a:rPr lang="en-US" sz="2800" b="1" dirty="0">
                <a:solidFill>
                  <a:srgbClr val="204A87"/>
                </a:solidFill>
                <a:latin typeface="Consolas"/>
              </a:rPr>
              <a:t> </a:t>
            </a:r>
            <a:r>
              <a:rPr lang="en-US" sz="2800" b="1" dirty="0">
                <a:solidFill>
                  <a:srgbClr val="000000"/>
                </a:solidFill>
                <a:latin typeface="Consolas"/>
              </a:rPr>
              <a:t>Echoer </a:t>
            </a:r>
            <a:r>
              <a:rPr lang="en-US" sz="2800" b="1" dirty="0">
                <a:solidFill>
                  <a:srgbClr val="204A87"/>
                </a:solidFill>
                <a:latin typeface="Consolas"/>
              </a:rPr>
              <a:t>do</a:t>
            </a:r>
          </a:p>
          <a:p>
            <a:pPr marL="45720" indent="0">
              <a:buNone/>
            </a:pPr>
            <a:r>
              <a:rPr lang="en-US" sz="2800" b="1" dirty="0">
                <a:solidFill>
                  <a:srgbClr val="204A87"/>
                </a:solidFill>
                <a:latin typeface="Consolas"/>
              </a:rPr>
              <a:t>  </a:t>
            </a:r>
            <a:r>
              <a:rPr lang="en-US" sz="2800" b="1" dirty="0" err="1">
                <a:solidFill>
                  <a:srgbClr val="204A87"/>
                </a:solidFill>
                <a:latin typeface="Consolas"/>
              </a:rPr>
              <a:t>def</a:t>
            </a:r>
            <a:r>
              <a:rPr lang="en-US" sz="2800" b="1" dirty="0">
                <a:solidFill>
                  <a:srgbClr val="204A87"/>
                </a:solidFill>
                <a:latin typeface="Consolas"/>
              </a:rPr>
              <a:t> </a:t>
            </a:r>
            <a:r>
              <a:rPr lang="en-US" sz="2800" b="1" dirty="0">
                <a:solidFill>
                  <a:srgbClr val="000000"/>
                </a:solidFill>
                <a:latin typeface="Consolas"/>
              </a:rPr>
              <a:t>echo </a:t>
            </a:r>
            <a:r>
              <a:rPr lang="en-US" sz="2800" b="1" dirty="0">
                <a:solidFill>
                  <a:srgbClr val="204A87"/>
                </a:solidFill>
                <a:latin typeface="Consolas"/>
              </a:rPr>
              <a:t>do</a:t>
            </a:r>
          </a:p>
          <a:p>
            <a:pPr marL="45720" indent="0">
              <a:buNone/>
            </a:pPr>
            <a:r>
              <a:rPr lang="en-US" sz="2800" b="1" dirty="0">
                <a:solidFill>
                  <a:srgbClr val="204A87"/>
                </a:solidFill>
                <a:latin typeface="Consolas"/>
              </a:rPr>
              <a:t>    receive do</a:t>
            </a:r>
          </a:p>
          <a:p>
            <a:pPr marL="45720" indent="0">
              <a:buNone/>
            </a:pPr>
            <a:r>
              <a:rPr lang="it-IT" sz="2800" b="1" dirty="0">
                <a:solidFill>
                  <a:srgbClr val="204A87"/>
                </a:solidFill>
                <a:latin typeface="Consolas"/>
              </a:rPr>
              <a:t>      </a:t>
            </a:r>
            <a:r>
              <a:rPr lang="it-IT" sz="2800" b="1" dirty="0">
                <a:solidFill>
                  <a:srgbClr val="000000"/>
                </a:solidFill>
                <a:latin typeface="Consolas"/>
              </a:rPr>
              <a:t>{</a:t>
            </a:r>
            <a:r>
              <a:rPr lang="it-IT" sz="2800" b="1" dirty="0">
                <a:solidFill>
                  <a:srgbClr val="4E9A06"/>
                </a:solidFill>
                <a:latin typeface="Consolas"/>
              </a:rPr>
              <a:t>:hello</a:t>
            </a:r>
            <a:r>
              <a:rPr lang="it-IT" sz="2800" b="1" dirty="0">
                <a:solidFill>
                  <a:srgbClr val="000000"/>
                </a:solidFill>
                <a:latin typeface="Consolas"/>
              </a:rPr>
              <a:t>, x} </a:t>
            </a:r>
            <a:r>
              <a:rPr lang="it-IT" sz="2800" b="1" dirty="0">
                <a:solidFill>
                  <a:srgbClr val="CE5C00"/>
                </a:solidFill>
                <a:latin typeface="Consolas"/>
              </a:rPr>
              <a:t>-&gt;</a:t>
            </a:r>
          </a:p>
          <a:p>
            <a:pPr marL="45720" indent="0">
              <a:buNone/>
            </a:pPr>
            <a:r>
              <a:rPr lang="es-ES_tradnl" sz="2800" dirty="0">
                <a:latin typeface="Consolas"/>
              </a:rPr>
              <a:t>        </a:t>
            </a:r>
            <a:r>
              <a:rPr lang="es-ES_tradnl" sz="2800" dirty="0" err="1">
                <a:solidFill>
                  <a:srgbClr val="000000"/>
                </a:solidFill>
                <a:latin typeface="Consolas"/>
              </a:rPr>
              <a:t>IO</a:t>
            </a:r>
            <a:r>
              <a:rPr lang="es-ES_tradnl" sz="2800" b="1" dirty="0" err="1">
                <a:solidFill>
                  <a:srgbClr val="CE5C00"/>
                </a:solidFill>
                <a:latin typeface="Consolas"/>
              </a:rPr>
              <a:t>.</a:t>
            </a:r>
            <a:r>
              <a:rPr lang="es-ES_tradnl" sz="2800" b="1" dirty="0" err="1">
                <a:solidFill>
                  <a:srgbClr val="000000"/>
                </a:solidFill>
                <a:latin typeface="Consolas"/>
              </a:rPr>
              <a:t>puts</a:t>
            </a:r>
            <a:r>
              <a:rPr lang="es-ES_tradnl" sz="2800" b="1" dirty="0">
                <a:solidFill>
                  <a:srgbClr val="000000"/>
                </a:solidFill>
                <a:latin typeface="Consolas"/>
              </a:rPr>
              <a:t> </a:t>
            </a:r>
            <a:r>
              <a:rPr lang="es-ES_tradnl" sz="2800" b="1" dirty="0">
                <a:solidFill>
                  <a:srgbClr val="4E9A06"/>
                </a:solidFill>
                <a:latin typeface="Consolas"/>
              </a:rPr>
              <a:t>"Echo #{</a:t>
            </a:r>
            <a:r>
              <a:rPr lang="es-ES_tradnl" sz="2800" b="1" dirty="0" err="1">
                <a:solidFill>
                  <a:srgbClr val="000000"/>
                </a:solidFill>
                <a:latin typeface="Consolas"/>
              </a:rPr>
              <a:t>inspect</a:t>
            </a:r>
            <a:r>
              <a:rPr lang="es-ES_tradnl" sz="2800" b="1" dirty="0">
                <a:solidFill>
                  <a:srgbClr val="000000"/>
                </a:solidFill>
                <a:latin typeface="Consolas"/>
              </a:rPr>
              <a:t>(x)</a:t>
            </a:r>
            <a:r>
              <a:rPr lang="es-ES_tradnl" sz="2800" b="1" dirty="0">
                <a:solidFill>
                  <a:srgbClr val="4E9A06"/>
                </a:solidFill>
                <a:latin typeface="Consolas"/>
              </a:rPr>
              <a:t>}"</a:t>
            </a:r>
          </a:p>
          <a:p>
            <a:pPr marL="45720" indent="0">
              <a:buNone/>
            </a:pPr>
            <a:r>
              <a:rPr lang="es-ES_tradnl" sz="2800" dirty="0">
                <a:latin typeface="Consolas"/>
              </a:rPr>
              <a:t>    </a:t>
            </a:r>
            <a:r>
              <a:rPr lang="es-ES_tradnl" sz="2800" b="1" dirty="0" err="1">
                <a:solidFill>
                  <a:srgbClr val="204A87"/>
                </a:solidFill>
                <a:latin typeface="Consolas"/>
              </a:rPr>
              <a:t>end</a:t>
            </a:r>
            <a:endParaRPr lang="es-ES_tradnl" sz="2800" b="1" dirty="0">
              <a:solidFill>
                <a:srgbClr val="204A87"/>
              </a:solidFill>
              <a:latin typeface="Consolas"/>
            </a:endParaRPr>
          </a:p>
          <a:p>
            <a:pPr marL="45720" indent="0">
              <a:buNone/>
            </a:pPr>
            <a:r>
              <a:rPr lang="es-ES_tradnl" sz="2800" dirty="0">
                <a:latin typeface="Consolas"/>
              </a:rPr>
              <a:t>  </a:t>
            </a:r>
            <a:r>
              <a:rPr lang="es-ES_tradnl" sz="2800" b="1" dirty="0" err="1">
                <a:solidFill>
                  <a:srgbClr val="204A87"/>
                </a:solidFill>
                <a:latin typeface="Consolas"/>
              </a:rPr>
              <a:t>end</a:t>
            </a:r>
            <a:endParaRPr lang="es-ES_tradnl" sz="2800" b="1" dirty="0">
              <a:solidFill>
                <a:srgbClr val="204A87"/>
              </a:solidFill>
              <a:latin typeface="Consolas"/>
            </a:endParaRPr>
          </a:p>
          <a:p>
            <a:pPr marL="45720" indent="0">
              <a:buNone/>
            </a:pPr>
            <a:r>
              <a:rPr lang="es-ES_tradnl" sz="2800" b="1" dirty="0" err="1">
                <a:solidFill>
                  <a:srgbClr val="204A87"/>
                </a:solidFill>
                <a:latin typeface="Consolas"/>
              </a:rPr>
              <a:t>end</a:t>
            </a:r>
            <a:endParaRPr lang="es-ES_tradnl" sz="2800" b="1" dirty="0">
              <a:solidFill>
                <a:srgbClr val="204A87"/>
              </a:solidFill>
              <a:latin typeface="Consolas"/>
            </a:endParaRPr>
          </a:p>
          <a:p>
            <a:pPr marL="45720" indent="0">
              <a:buNone/>
            </a:pPr>
            <a:endParaRPr lang="es-ES_tradnl" sz="2800" dirty="0">
              <a:latin typeface="Consolas"/>
            </a:endParaRPr>
          </a:p>
          <a:p>
            <a:pPr marL="45720" indent="0">
              <a:buNone/>
            </a:pPr>
            <a:r>
              <a:rPr lang="es-ES_tradnl" sz="2800" dirty="0" err="1">
                <a:solidFill>
                  <a:srgbClr val="000000"/>
                </a:solidFill>
                <a:latin typeface="Consolas"/>
              </a:rPr>
              <a:t>pid</a:t>
            </a:r>
            <a:r>
              <a:rPr lang="es-ES_tradnl" sz="2800" dirty="0">
                <a:solidFill>
                  <a:srgbClr val="000000"/>
                </a:solidFill>
                <a:latin typeface="Consolas"/>
              </a:rPr>
              <a:t> </a:t>
            </a:r>
            <a:r>
              <a:rPr lang="es-ES_tradnl" sz="2800" b="1" dirty="0">
                <a:solidFill>
                  <a:srgbClr val="CE5C00"/>
                </a:solidFill>
                <a:latin typeface="Consolas"/>
              </a:rPr>
              <a:t>= </a:t>
            </a:r>
            <a:r>
              <a:rPr lang="es-ES_tradnl" sz="2800" b="1" dirty="0" err="1">
                <a:solidFill>
                  <a:srgbClr val="000000"/>
                </a:solidFill>
                <a:latin typeface="Consolas"/>
              </a:rPr>
              <a:t>spawn</a:t>
            </a:r>
            <a:r>
              <a:rPr lang="es-ES_tradnl" sz="2800" b="1" dirty="0">
                <a:solidFill>
                  <a:srgbClr val="000000"/>
                </a:solidFill>
                <a:latin typeface="Consolas"/>
              </a:rPr>
              <a:t>(</a:t>
            </a:r>
            <a:r>
              <a:rPr lang="es-ES_tradnl" sz="2800" b="1" dirty="0" err="1">
                <a:solidFill>
                  <a:srgbClr val="000000"/>
                </a:solidFill>
                <a:latin typeface="Consolas"/>
              </a:rPr>
              <a:t>Echoer</a:t>
            </a:r>
            <a:r>
              <a:rPr lang="es-ES_tradnl" sz="2800" b="1" dirty="0">
                <a:solidFill>
                  <a:srgbClr val="000000"/>
                </a:solidFill>
                <a:latin typeface="Consolas"/>
              </a:rPr>
              <a:t>, </a:t>
            </a:r>
            <a:r>
              <a:rPr lang="es-ES_tradnl" sz="2800" b="1" dirty="0">
                <a:solidFill>
                  <a:srgbClr val="4E9A06"/>
                </a:solidFill>
                <a:latin typeface="Consolas"/>
              </a:rPr>
              <a:t>:echo</a:t>
            </a:r>
            <a:r>
              <a:rPr lang="es-ES_tradnl" sz="2800" b="1" dirty="0">
                <a:solidFill>
                  <a:srgbClr val="000000"/>
                </a:solidFill>
                <a:latin typeface="Consolas"/>
              </a:rPr>
              <a:t>, [])</a:t>
            </a:r>
          </a:p>
          <a:p>
            <a:pPr marL="45720" indent="0">
              <a:buNone/>
            </a:pPr>
            <a:endParaRPr lang="en-US" dirty="0"/>
          </a:p>
        </p:txBody>
      </p:sp>
      <p:sp>
        <p:nvSpPr>
          <p:cNvPr id="3" name="Title 2"/>
          <p:cNvSpPr>
            <a:spLocks noGrp="1"/>
          </p:cNvSpPr>
          <p:nvPr>
            <p:ph type="title"/>
          </p:nvPr>
        </p:nvSpPr>
        <p:spPr/>
        <p:txBody>
          <a:bodyPr/>
          <a:lstStyle/>
          <a:p>
            <a:r>
              <a:rPr lang="en-US" dirty="0" smtClean="0"/>
              <a:t>SPAWNING</a:t>
            </a:r>
            <a:endParaRPr lang="en-US" dirty="0"/>
          </a:p>
        </p:txBody>
      </p:sp>
    </p:spTree>
    <p:extLst>
      <p:ext uri="{BB962C8B-B14F-4D97-AF65-F5344CB8AC3E}">
        <p14:creationId xmlns:p14="http://schemas.microsoft.com/office/powerpoint/2010/main" val="3220750876"/>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marL="45720" indent="0">
              <a:buNone/>
            </a:pPr>
            <a:r>
              <a:rPr lang="en-US" sz="3200" dirty="0" err="1">
                <a:solidFill>
                  <a:srgbClr val="000000"/>
                </a:solidFill>
                <a:latin typeface="Consolas"/>
              </a:rPr>
              <a:t>pid</a:t>
            </a:r>
            <a:r>
              <a:rPr lang="en-US" sz="3200" dirty="0">
                <a:solidFill>
                  <a:srgbClr val="000000"/>
                </a:solidFill>
                <a:latin typeface="Consolas"/>
              </a:rPr>
              <a:t> </a:t>
            </a:r>
            <a:r>
              <a:rPr lang="en-US" sz="3200" b="1" dirty="0">
                <a:solidFill>
                  <a:srgbClr val="CE5C00"/>
                </a:solidFill>
                <a:latin typeface="Consolas"/>
              </a:rPr>
              <a:t>&lt;- </a:t>
            </a:r>
            <a:r>
              <a:rPr lang="en-US" sz="3200" b="1" dirty="0">
                <a:solidFill>
                  <a:srgbClr val="4E9A06"/>
                </a:solidFill>
                <a:latin typeface="Consolas"/>
              </a:rPr>
              <a:t>:</a:t>
            </a:r>
            <a:r>
              <a:rPr lang="en-US" sz="3200" b="1" dirty="0" err="1" smtClean="0">
                <a:solidFill>
                  <a:srgbClr val="4E9A06"/>
                </a:solidFill>
                <a:latin typeface="Consolas"/>
              </a:rPr>
              <a:t>no_match</a:t>
            </a:r>
            <a:r>
              <a:rPr lang="en-US" sz="3200" b="1" dirty="0" smtClean="0">
                <a:solidFill>
                  <a:srgbClr val="4E9A06"/>
                </a:solidFill>
                <a:latin typeface="Consolas"/>
              </a:rPr>
              <a:t> </a:t>
            </a:r>
          </a:p>
          <a:p>
            <a:pPr marL="45720" indent="0">
              <a:buNone/>
            </a:pPr>
            <a:r>
              <a:rPr lang="en-US" sz="3200" i="1" dirty="0" smtClean="0">
                <a:solidFill>
                  <a:srgbClr val="8F5902"/>
                </a:solidFill>
                <a:latin typeface="Consolas"/>
              </a:rPr>
              <a:t># </a:t>
            </a:r>
            <a:r>
              <a:rPr lang="en-US" sz="3200" i="1" dirty="0">
                <a:solidFill>
                  <a:srgbClr val="8F5902"/>
                </a:solidFill>
                <a:latin typeface="Consolas"/>
              </a:rPr>
              <a:t>=&gt; :</a:t>
            </a:r>
            <a:r>
              <a:rPr lang="en-US" sz="3200" i="1" dirty="0" err="1">
                <a:solidFill>
                  <a:srgbClr val="8F5902"/>
                </a:solidFill>
                <a:latin typeface="Consolas"/>
              </a:rPr>
              <a:t>no_match</a:t>
            </a:r>
            <a:endParaRPr lang="en-US" sz="3200" i="1" dirty="0">
              <a:solidFill>
                <a:srgbClr val="8F5902"/>
              </a:solidFill>
              <a:latin typeface="Consolas"/>
            </a:endParaRPr>
          </a:p>
          <a:p>
            <a:pPr marL="45720" indent="0">
              <a:buNone/>
            </a:pPr>
            <a:endParaRPr lang="en-US" sz="3200" b="1" dirty="0">
              <a:solidFill>
                <a:srgbClr val="4E9A06"/>
              </a:solidFill>
              <a:latin typeface="Consolas"/>
            </a:endParaRPr>
          </a:p>
          <a:p>
            <a:pPr marL="45720" indent="0">
              <a:buNone/>
            </a:pPr>
            <a:r>
              <a:rPr lang="en-US" sz="3200" dirty="0" err="1">
                <a:solidFill>
                  <a:srgbClr val="000000"/>
                </a:solidFill>
                <a:latin typeface="Consolas"/>
              </a:rPr>
              <a:t>pid</a:t>
            </a:r>
            <a:r>
              <a:rPr lang="en-US" sz="3200" dirty="0">
                <a:solidFill>
                  <a:srgbClr val="000000"/>
                </a:solidFill>
                <a:latin typeface="Consolas"/>
              </a:rPr>
              <a:t> </a:t>
            </a:r>
            <a:r>
              <a:rPr lang="en-US" sz="3200" b="1" dirty="0">
                <a:solidFill>
                  <a:srgbClr val="CE5C00"/>
                </a:solidFill>
                <a:latin typeface="Consolas"/>
              </a:rPr>
              <a:t>&lt;- </a:t>
            </a:r>
            <a:r>
              <a:rPr lang="en-US" sz="3200" b="1" dirty="0">
                <a:solidFill>
                  <a:srgbClr val="000000"/>
                </a:solidFill>
                <a:latin typeface="Consolas"/>
              </a:rPr>
              <a:t>{</a:t>
            </a:r>
            <a:r>
              <a:rPr lang="en-US" sz="3200" b="1" dirty="0">
                <a:solidFill>
                  <a:srgbClr val="4E9A06"/>
                </a:solidFill>
                <a:latin typeface="Consolas"/>
              </a:rPr>
              <a:t>:hello</a:t>
            </a:r>
            <a:r>
              <a:rPr lang="en-US" sz="3200" b="1" dirty="0">
                <a:solidFill>
                  <a:srgbClr val="000000"/>
                </a:solidFill>
                <a:latin typeface="Consolas"/>
              </a:rPr>
              <a:t>, </a:t>
            </a:r>
            <a:r>
              <a:rPr lang="en-US" sz="3200" b="1" dirty="0">
                <a:solidFill>
                  <a:srgbClr val="4E9A06"/>
                </a:solidFill>
                <a:latin typeface="Consolas"/>
              </a:rPr>
              <a:t>:process</a:t>
            </a:r>
            <a:r>
              <a:rPr lang="en-US" sz="3200" b="1" dirty="0" smtClean="0">
                <a:solidFill>
                  <a:srgbClr val="000000"/>
                </a:solidFill>
                <a:latin typeface="Consolas"/>
              </a:rPr>
              <a:t>} </a:t>
            </a:r>
          </a:p>
          <a:p>
            <a:pPr marL="45720" indent="0">
              <a:buNone/>
            </a:pPr>
            <a:r>
              <a:rPr lang="it-IT" sz="3200" i="1" dirty="0" smtClean="0">
                <a:solidFill>
                  <a:srgbClr val="8F5902"/>
                </a:solidFill>
                <a:latin typeface="Consolas"/>
              </a:rPr>
              <a:t># </a:t>
            </a:r>
            <a:r>
              <a:rPr lang="it-IT" sz="3200" i="1" dirty="0">
                <a:solidFill>
                  <a:srgbClr val="8F5902"/>
                </a:solidFill>
                <a:latin typeface="Consolas"/>
              </a:rPr>
              <a:t>=&gt; {:hello, :</a:t>
            </a:r>
            <a:r>
              <a:rPr lang="it-IT" sz="3200" i="1" dirty="0" err="1">
                <a:solidFill>
                  <a:srgbClr val="8F5902"/>
                </a:solidFill>
                <a:latin typeface="Consolas"/>
              </a:rPr>
              <a:t>process</a:t>
            </a:r>
            <a:r>
              <a:rPr lang="it-IT" sz="3200" i="1" dirty="0">
                <a:solidFill>
                  <a:srgbClr val="8F5902"/>
                </a:solidFill>
                <a:latin typeface="Consolas"/>
              </a:rPr>
              <a:t>}</a:t>
            </a:r>
          </a:p>
          <a:p>
            <a:pPr marL="45720" indent="0">
              <a:buNone/>
            </a:pPr>
            <a:r>
              <a:rPr lang="en-US" sz="3200" i="1" dirty="0">
                <a:solidFill>
                  <a:srgbClr val="8F5902"/>
                </a:solidFill>
                <a:latin typeface="Consolas"/>
              </a:rPr>
              <a:t># "Echo :process"</a:t>
            </a:r>
          </a:p>
          <a:p>
            <a:pPr marL="45720" indent="0">
              <a:buNone/>
            </a:pPr>
            <a:endParaRPr lang="en-US" sz="3200" b="1" dirty="0">
              <a:solidFill>
                <a:srgbClr val="000000"/>
              </a:solidFill>
              <a:latin typeface="Consolas"/>
            </a:endParaRPr>
          </a:p>
          <a:p>
            <a:pPr marL="45720" indent="0">
              <a:buNone/>
            </a:pPr>
            <a:r>
              <a:rPr lang="en-US" sz="3200" dirty="0" err="1">
                <a:solidFill>
                  <a:srgbClr val="000000"/>
                </a:solidFill>
                <a:latin typeface="Consolas"/>
              </a:rPr>
              <a:t>pid</a:t>
            </a:r>
            <a:r>
              <a:rPr lang="en-US" sz="3200" dirty="0">
                <a:solidFill>
                  <a:srgbClr val="000000"/>
                </a:solidFill>
                <a:latin typeface="Consolas"/>
              </a:rPr>
              <a:t> </a:t>
            </a:r>
            <a:r>
              <a:rPr lang="en-US" sz="3200" b="1" dirty="0">
                <a:solidFill>
                  <a:srgbClr val="CE5C00"/>
                </a:solidFill>
                <a:latin typeface="Consolas"/>
              </a:rPr>
              <a:t>&lt;- </a:t>
            </a:r>
            <a:r>
              <a:rPr lang="en-US" sz="3200" b="1" dirty="0">
                <a:solidFill>
                  <a:srgbClr val="000000"/>
                </a:solidFill>
                <a:latin typeface="Consolas"/>
              </a:rPr>
              <a:t>{</a:t>
            </a:r>
            <a:r>
              <a:rPr lang="en-US" sz="3200" b="1" dirty="0">
                <a:solidFill>
                  <a:srgbClr val="4E9A06"/>
                </a:solidFill>
                <a:latin typeface="Consolas"/>
              </a:rPr>
              <a:t>:hello</a:t>
            </a:r>
            <a:r>
              <a:rPr lang="en-US" sz="3200" b="1" dirty="0">
                <a:solidFill>
                  <a:srgbClr val="000000"/>
                </a:solidFill>
                <a:latin typeface="Consolas"/>
              </a:rPr>
              <a:t>, </a:t>
            </a:r>
            <a:r>
              <a:rPr lang="en-US" sz="3200" b="1" dirty="0">
                <a:solidFill>
                  <a:srgbClr val="4E9A06"/>
                </a:solidFill>
                <a:latin typeface="Consolas"/>
              </a:rPr>
              <a:t>:again?</a:t>
            </a:r>
            <a:r>
              <a:rPr lang="en-US" sz="3200" b="1" dirty="0" smtClean="0">
                <a:solidFill>
                  <a:srgbClr val="000000"/>
                </a:solidFill>
                <a:latin typeface="Consolas"/>
              </a:rPr>
              <a:t>} </a:t>
            </a:r>
          </a:p>
          <a:p>
            <a:pPr marL="45720" indent="0">
              <a:buNone/>
            </a:pPr>
            <a:r>
              <a:rPr lang="en-US" sz="3200" i="1" dirty="0" smtClean="0">
                <a:solidFill>
                  <a:srgbClr val="8F5902"/>
                </a:solidFill>
                <a:latin typeface="Consolas"/>
              </a:rPr>
              <a:t># </a:t>
            </a:r>
            <a:r>
              <a:rPr lang="en-US" sz="3200" i="1" dirty="0">
                <a:solidFill>
                  <a:srgbClr val="8F5902"/>
                </a:solidFill>
                <a:latin typeface="Consolas"/>
              </a:rPr>
              <a:t>=&gt; {:hello, :again?}</a:t>
            </a:r>
          </a:p>
          <a:p>
            <a:endParaRPr lang="en-US" b="1" dirty="0">
              <a:solidFill>
                <a:srgbClr val="000000"/>
              </a:solidFill>
              <a:latin typeface="Consolas"/>
            </a:endParaRPr>
          </a:p>
          <a:p>
            <a:endParaRPr lang="en-US" dirty="0"/>
          </a:p>
        </p:txBody>
      </p:sp>
      <p:sp>
        <p:nvSpPr>
          <p:cNvPr id="3" name="Title 2"/>
          <p:cNvSpPr>
            <a:spLocks noGrp="1"/>
          </p:cNvSpPr>
          <p:nvPr>
            <p:ph type="title"/>
          </p:nvPr>
        </p:nvSpPr>
        <p:spPr/>
        <p:txBody>
          <a:bodyPr/>
          <a:lstStyle/>
          <a:p>
            <a:r>
              <a:rPr lang="en-US" dirty="0" smtClean="0"/>
              <a:t>SENDING MESSAGES</a:t>
            </a:r>
            <a:endParaRPr lang="en-US" dirty="0"/>
          </a:p>
        </p:txBody>
      </p:sp>
    </p:spTree>
    <p:extLst>
      <p:ext uri="{BB962C8B-B14F-4D97-AF65-F5344CB8AC3E}">
        <p14:creationId xmlns:p14="http://schemas.microsoft.com/office/powerpoint/2010/main" val="215999335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r>
              <a:rPr lang="en-US" dirty="0" smtClean="0"/>
              <a:t>Created </a:t>
            </a:r>
            <a:r>
              <a:rPr lang="en-US" dirty="0"/>
              <a:t>by José </a:t>
            </a:r>
            <a:r>
              <a:rPr lang="en-US" dirty="0" err="1"/>
              <a:t>Valim</a:t>
            </a:r>
            <a:r>
              <a:rPr lang="en-US" dirty="0"/>
              <a:t> </a:t>
            </a:r>
            <a:r>
              <a:rPr lang="en-US" dirty="0" smtClean="0"/>
              <a:t>in 2011</a:t>
            </a:r>
          </a:p>
          <a:p>
            <a:r>
              <a:rPr lang="en-US" dirty="0" smtClean="0"/>
              <a:t>Functional</a:t>
            </a:r>
          </a:p>
          <a:p>
            <a:pPr lvl="1"/>
            <a:r>
              <a:rPr lang="en-US" sz="2000" dirty="0" smtClean="0"/>
              <a:t>square = </a:t>
            </a:r>
            <a:r>
              <a:rPr lang="en-US" sz="2000" dirty="0" err="1" smtClean="0"/>
              <a:t>fn</a:t>
            </a:r>
            <a:r>
              <a:rPr lang="en-US" sz="2000" dirty="0" smtClean="0"/>
              <a:t>(x) -&gt; do x*x end</a:t>
            </a:r>
          </a:p>
          <a:p>
            <a:r>
              <a:rPr lang="en-US" dirty="0" smtClean="0"/>
              <a:t>Everything is an expression</a:t>
            </a:r>
          </a:p>
          <a:p>
            <a:pPr marL="365760" lvl="1" indent="0">
              <a:buNone/>
            </a:pPr>
            <a:r>
              <a:rPr lang="en-US" sz="2000" dirty="0">
                <a:solidFill>
                  <a:srgbClr val="000000"/>
                </a:solidFill>
                <a:latin typeface="Consolas"/>
              </a:rPr>
              <a:t>x </a:t>
            </a:r>
            <a:r>
              <a:rPr lang="en-US" sz="2000" b="1" dirty="0">
                <a:solidFill>
                  <a:srgbClr val="CE5C00"/>
                </a:solidFill>
                <a:latin typeface="Consolas"/>
              </a:rPr>
              <a:t>= </a:t>
            </a:r>
            <a:r>
              <a:rPr lang="en-US" sz="2000" b="1" dirty="0" err="1">
                <a:solidFill>
                  <a:srgbClr val="000000"/>
                </a:solidFill>
                <a:latin typeface="Consolas"/>
              </a:rPr>
              <a:t>IO</a:t>
            </a:r>
            <a:r>
              <a:rPr lang="en-US" sz="2000" b="1" dirty="0" err="1">
                <a:solidFill>
                  <a:srgbClr val="CE5C00"/>
                </a:solidFill>
                <a:latin typeface="Consolas"/>
              </a:rPr>
              <a:t>.</a:t>
            </a:r>
            <a:r>
              <a:rPr lang="en-US" sz="2000" b="1" dirty="0" err="1">
                <a:solidFill>
                  <a:srgbClr val="000000"/>
                </a:solidFill>
                <a:latin typeface="Consolas"/>
              </a:rPr>
              <a:t>puts</a:t>
            </a:r>
            <a:r>
              <a:rPr lang="en-US" sz="2000" b="1" dirty="0">
                <a:solidFill>
                  <a:srgbClr val="000000"/>
                </a:solidFill>
                <a:latin typeface="Consolas"/>
              </a:rPr>
              <a:t>(</a:t>
            </a:r>
            <a:r>
              <a:rPr lang="en-US" sz="2000" b="1" dirty="0">
                <a:solidFill>
                  <a:srgbClr val="4E9A06"/>
                </a:solidFill>
                <a:latin typeface="Consolas"/>
              </a:rPr>
              <a:t>"This has a return value"</a:t>
            </a:r>
            <a:r>
              <a:rPr lang="en-US" sz="2000" b="1" dirty="0">
                <a:solidFill>
                  <a:srgbClr val="000000"/>
                </a:solidFill>
                <a:latin typeface="Consolas"/>
              </a:rPr>
              <a:t>)</a:t>
            </a:r>
          </a:p>
          <a:p>
            <a:pPr marL="365760" lvl="1" indent="0">
              <a:buNone/>
            </a:pPr>
            <a:r>
              <a:rPr lang="fr-FR" sz="2000" dirty="0">
                <a:solidFill>
                  <a:srgbClr val="000000"/>
                </a:solidFill>
                <a:latin typeface="Consolas"/>
              </a:rPr>
              <a:t>x </a:t>
            </a:r>
            <a:r>
              <a:rPr lang="fr-FR" sz="2000" i="1" dirty="0">
                <a:solidFill>
                  <a:srgbClr val="8F5902"/>
                </a:solidFill>
                <a:latin typeface="Consolas"/>
              </a:rPr>
              <a:t># =&gt; :ok</a:t>
            </a:r>
          </a:p>
          <a:p>
            <a:pPr marL="365760" lvl="1" indent="0">
              <a:buNone/>
            </a:pPr>
            <a:endParaRPr lang="en-US" sz="2000" dirty="0" smtClean="0"/>
          </a:p>
          <a:p>
            <a:r>
              <a:rPr lang="en-US" dirty="0" smtClean="0"/>
              <a:t>Dynamically typed</a:t>
            </a:r>
          </a:p>
          <a:p>
            <a:r>
              <a:rPr lang="en-US" dirty="0" smtClean="0"/>
              <a:t>Immutability</a:t>
            </a:r>
          </a:p>
          <a:p>
            <a:r>
              <a:rPr lang="en-US" dirty="0" smtClean="0"/>
              <a:t>Compiles to </a:t>
            </a:r>
            <a:r>
              <a:rPr lang="en-US" dirty="0" err="1" smtClean="0"/>
              <a:t>Erlang</a:t>
            </a:r>
            <a:r>
              <a:rPr lang="en-US" dirty="0" smtClean="0"/>
              <a:t> VM (BEAM) </a:t>
            </a:r>
            <a:r>
              <a:rPr lang="en-US" dirty="0" err="1" smtClean="0"/>
              <a:t>bytecode</a:t>
            </a:r>
            <a:endParaRPr lang="en-US" dirty="0" smtClean="0"/>
          </a:p>
          <a:p>
            <a:pPr lvl="1"/>
            <a:r>
              <a:rPr lang="en-US" sz="2000" dirty="0" smtClean="0"/>
              <a:t>Call into and be called from </a:t>
            </a:r>
            <a:r>
              <a:rPr lang="en-US" sz="2000" dirty="0" err="1" smtClean="0"/>
              <a:t>Erlang</a:t>
            </a:r>
            <a:endParaRPr lang="en-US" sz="2000" dirty="0" smtClean="0"/>
          </a:p>
          <a:p>
            <a:pPr lvl="1"/>
            <a:r>
              <a:rPr lang="en-US" sz="2000" dirty="0" smtClean="0"/>
              <a:t>Actor model</a:t>
            </a:r>
          </a:p>
        </p:txBody>
      </p:sp>
      <p:sp>
        <p:nvSpPr>
          <p:cNvPr id="3" name="Title 2"/>
          <p:cNvSpPr>
            <a:spLocks noGrp="1"/>
          </p:cNvSpPr>
          <p:nvPr>
            <p:ph type="title"/>
          </p:nvPr>
        </p:nvSpPr>
        <p:spPr/>
        <p:txBody>
          <a:bodyPr/>
          <a:lstStyle/>
          <a:p>
            <a:r>
              <a:rPr lang="en-US" dirty="0" smtClean="0"/>
              <a:t>What is elixir?</a:t>
            </a:r>
            <a:endParaRPr lang="en-US" dirty="0"/>
          </a:p>
        </p:txBody>
      </p:sp>
    </p:spTree>
    <p:extLst>
      <p:ext uri="{BB962C8B-B14F-4D97-AF65-F5344CB8AC3E}">
        <p14:creationId xmlns:p14="http://schemas.microsoft.com/office/powerpoint/2010/main" val="3424836022"/>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10000"/>
          </a:bodyPr>
          <a:lstStyle/>
          <a:p>
            <a:pPr marL="45720" indent="0">
              <a:buNone/>
            </a:pPr>
            <a:r>
              <a:rPr lang="en-US" sz="3200" b="1" dirty="0" err="1">
                <a:solidFill>
                  <a:srgbClr val="204A87"/>
                </a:solidFill>
                <a:latin typeface="Consolas"/>
              </a:rPr>
              <a:t>defmodule</a:t>
            </a:r>
            <a:r>
              <a:rPr lang="en-US" sz="3200" b="1" dirty="0">
                <a:solidFill>
                  <a:srgbClr val="204A87"/>
                </a:solidFill>
                <a:latin typeface="Consolas"/>
              </a:rPr>
              <a:t> </a:t>
            </a:r>
            <a:r>
              <a:rPr lang="en-US" sz="3200" b="1" dirty="0">
                <a:solidFill>
                  <a:srgbClr val="000000"/>
                </a:solidFill>
                <a:latin typeface="Consolas"/>
              </a:rPr>
              <a:t>Echoer </a:t>
            </a:r>
            <a:r>
              <a:rPr lang="en-US" sz="3200" b="1" dirty="0">
                <a:solidFill>
                  <a:srgbClr val="204A87"/>
                </a:solidFill>
                <a:latin typeface="Consolas"/>
              </a:rPr>
              <a:t>do</a:t>
            </a:r>
          </a:p>
          <a:p>
            <a:pPr marL="45720" indent="0">
              <a:buNone/>
            </a:pPr>
            <a:r>
              <a:rPr lang="en-US" sz="3200" b="1" dirty="0">
                <a:solidFill>
                  <a:srgbClr val="204A87"/>
                </a:solidFill>
                <a:latin typeface="Consolas"/>
              </a:rPr>
              <a:t>  </a:t>
            </a:r>
            <a:r>
              <a:rPr lang="en-US" sz="3200" b="1" dirty="0" err="1">
                <a:solidFill>
                  <a:srgbClr val="204A87"/>
                </a:solidFill>
                <a:latin typeface="Consolas"/>
              </a:rPr>
              <a:t>def</a:t>
            </a:r>
            <a:r>
              <a:rPr lang="en-US" sz="3200" b="1" dirty="0">
                <a:solidFill>
                  <a:srgbClr val="204A87"/>
                </a:solidFill>
                <a:latin typeface="Consolas"/>
              </a:rPr>
              <a:t> </a:t>
            </a:r>
            <a:r>
              <a:rPr lang="en-US" sz="3200" b="1" dirty="0">
                <a:solidFill>
                  <a:srgbClr val="000000"/>
                </a:solidFill>
                <a:latin typeface="Consolas"/>
              </a:rPr>
              <a:t>echo </a:t>
            </a:r>
            <a:r>
              <a:rPr lang="en-US" sz="3200" b="1" dirty="0">
                <a:solidFill>
                  <a:srgbClr val="204A87"/>
                </a:solidFill>
                <a:latin typeface="Consolas"/>
              </a:rPr>
              <a:t>do</a:t>
            </a:r>
          </a:p>
          <a:p>
            <a:pPr marL="45720" indent="0">
              <a:buNone/>
            </a:pPr>
            <a:r>
              <a:rPr lang="en-US" sz="3200" b="1" dirty="0">
                <a:solidFill>
                  <a:srgbClr val="204A87"/>
                </a:solidFill>
                <a:latin typeface="Consolas"/>
              </a:rPr>
              <a:t>    receive do</a:t>
            </a:r>
          </a:p>
          <a:p>
            <a:pPr marL="45720" indent="0">
              <a:buNone/>
            </a:pPr>
            <a:r>
              <a:rPr lang="it-IT" sz="3200" b="1" dirty="0">
                <a:solidFill>
                  <a:srgbClr val="204A87"/>
                </a:solidFill>
                <a:latin typeface="Consolas"/>
              </a:rPr>
              <a:t>      </a:t>
            </a:r>
            <a:r>
              <a:rPr lang="it-IT" sz="3200" b="1" dirty="0">
                <a:solidFill>
                  <a:srgbClr val="000000"/>
                </a:solidFill>
                <a:latin typeface="Consolas"/>
              </a:rPr>
              <a:t>{</a:t>
            </a:r>
            <a:r>
              <a:rPr lang="it-IT" sz="3200" b="1" dirty="0">
                <a:solidFill>
                  <a:srgbClr val="4E9A06"/>
                </a:solidFill>
                <a:latin typeface="Consolas"/>
              </a:rPr>
              <a:t>:hello</a:t>
            </a:r>
            <a:r>
              <a:rPr lang="it-IT" sz="3200" b="1" dirty="0">
                <a:solidFill>
                  <a:srgbClr val="000000"/>
                </a:solidFill>
                <a:latin typeface="Consolas"/>
              </a:rPr>
              <a:t>, x} </a:t>
            </a:r>
            <a:r>
              <a:rPr lang="it-IT" sz="3200" b="1" dirty="0">
                <a:solidFill>
                  <a:srgbClr val="CE5C00"/>
                </a:solidFill>
                <a:latin typeface="Consolas"/>
              </a:rPr>
              <a:t>-&gt;</a:t>
            </a:r>
          </a:p>
          <a:p>
            <a:pPr marL="45720" indent="0">
              <a:buNone/>
            </a:pPr>
            <a:r>
              <a:rPr lang="es-ES_tradnl" sz="3200" dirty="0">
                <a:latin typeface="Consolas"/>
              </a:rPr>
              <a:t>        </a:t>
            </a:r>
            <a:r>
              <a:rPr lang="es-ES_tradnl" sz="3200" dirty="0" err="1">
                <a:solidFill>
                  <a:srgbClr val="000000"/>
                </a:solidFill>
                <a:latin typeface="Consolas"/>
              </a:rPr>
              <a:t>IO</a:t>
            </a:r>
            <a:r>
              <a:rPr lang="es-ES_tradnl" sz="3200" b="1" dirty="0" err="1">
                <a:solidFill>
                  <a:srgbClr val="CE5C00"/>
                </a:solidFill>
                <a:latin typeface="Consolas"/>
              </a:rPr>
              <a:t>.</a:t>
            </a:r>
            <a:r>
              <a:rPr lang="es-ES_tradnl" sz="3200" b="1" dirty="0" err="1">
                <a:solidFill>
                  <a:srgbClr val="000000"/>
                </a:solidFill>
                <a:latin typeface="Consolas"/>
              </a:rPr>
              <a:t>puts</a:t>
            </a:r>
            <a:r>
              <a:rPr lang="es-ES_tradnl" sz="3200" b="1" dirty="0">
                <a:solidFill>
                  <a:srgbClr val="000000"/>
                </a:solidFill>
                <a:latin typeface="Consolas"/>
              </a:rPr>
              <a:t> </a:t>
            </a:r>
            <a:r>
              <a:rPr lang="es-ES_tradnl" sz="3200" b="1" dirty="0">
                <a:solidFill>
                  <a:srgbClr val="4E9A06"/>
                </a:solidFill>
                <a:latin typeface="Consolas"/>
              </a:rPr>
              <a:t>"Echo #{</a:t>
            </a:r>
            <a:r>
              <a:rPr lang="es-ES_tradnl" sz="3200" b="1" dirty="0" err="1">
                <a:solidFill>
                  <a:srgbClr val="000000"/>
                </a:solidFill>
                <a:latin typeface="Consolas"/>
              </a:rPr>
              <a:t>inspect</a:t>
            </a:r>
            <a:r>
              <a:rPr lang="es-ES_tradnl" sz="3200" b="1" dirty="0">
                <a:solidFill>
                  <a:srgbClr val="000000"/>
                </a:solidFill>
                <a:latin typeface="Consolas"/>
              </a:rPr>
              <a:t>(x)</a:t>
            </a:r>
            <a:r>
              <a:rPr lang="es-ES_tradnl" sz="3200" b="1" dirty="0">
                <a:solidFill>
                  <a:srgbClr val="4E9A06"/>
                </a:solidFill>
                <a:latin typeface="Consolas"/>
              </a:rPr>
              <a:t>}"</a:t>
            </a:r>
          </a:p>
          <a:p>
            <a:pPr marL="45720" indent="0">
              <a:buNone/>
            </a:pPr>
            <a:r>
              <a:rPr lang="es-ES_tradnl" sz="3200" dirty="0">
                <a:latin typeface="Consolas"/>
              </a:rPr>
              <a:t>    </a:t>
            </a:r>
            <a:r>
              <a:rPr lang="es-ES_tradnl" sz="3200" b="1" dirty="0" err="1">
                <a:solidFill>
                  <a:srgbClr val="204A87"/>
                </a:solidFill>
                <a:latin typeface="Consolas"/>
              </a:rPr>
              <a:t>end</a:t>
            </a:r>
            <a:endParaRPr lang="es-ES_tradnl" sz="3200" b="1" dirty="0">
              <a:solidFill>
                <a:srgbClr val="204A87"/>
              </a:solidFill>
              <a:latin typeface="Consolas"/>
            </a:endParaRPr>
          </a:p>
          <a:p>
            <a:pPr marL="45720" indent="0">
              <a:buNone/>
            </a:pPr>
            <a:r>
              <a:rPr lang="nl-NL" sz="3200" dirty="0">
                <a:latin typeface="Consolas"/>
              </a:rPr>
              <a:t>    </a:t>
            </a:r>
            <a:r>
              <a:rPr lang="nl-NL" sz="3200" dirty="0">
                <a:solidFill>
                  <a:srgbClr val="000000"/>
                </a:solidFill>
                <a:latin typeface="Consolas"/>
              </a:rPr>
              <a:t>echo</a:t>
            </a:r>
          </a:p>
          <a:p>
            <a:pPr marL="45720" indent="0">
              <a:buNone/>
            </a:pPr>
            <a:r>
              <a:rPr lang="nl-NL" sz="3200" dirty="0">
                <a:latin typeface="Consolas"/>
              </a:rPr>
              <a:t>  </a:t>
            </a:r>
            <a:r>
              <a:rPr lang="nl-NL" sz="3200" b="1" dirty="0">
                <a:solidFill>
                  <a:srgbClr val="204A87"/>
                </a:solidFill>
                <a:latin typeface="Consolas"/>
              </a:rPr>
              <a:t>end</a:t>
            </a:r>
          </a:p>
          <a:p>
            <a:pPr marL="45720" indent="0">
              <a:buNone/>
            </a:pPr>
            <a:r>
              <a:rPr lang="nl-NL" sz="3200" b="1" dirty="0">
                <a:solidFill>
                  <a:srgbClr val="204A87"/>
                </a:solidFill>
                <a:latin typeface="Consolas"/>
              </a:rPr>
              <a:t>end</a:t>
            </a:r>
          </a:p>
          <a:p>
            <a:endParaRPr lang="en-US" dirty="0"/>
          </a:p>
        </p:txBody>
      </p:sp>
      <p:sp>
        <p:nvSpPr>
          <p:cNvPr id="3" name="Title 2"/>
          <p:cNvSpPr>
            <a:spLocks noGrp="1"/>
          </p:cNvSpPr>
          <p:nvPr>
            <p:ph type="title"/>
          </p:nvPr>
        </p:nvSpPr>
        <p:spPr/>
        <p:txBody>
          <a:bodyPr/>
          <a:lstStyle/>
          <a:p>
            <a:r>
              <a:rPr lang="en-US" dirty="0" smtClean="0"/>
              <a:t>Staying ALIVE</a:t>
            </a:r>
            <a:endParaRPr lang="en-US" dirty="0"/>
          </a:p>
        </p:txBody>
      </p:sp>
      <p:sp>
        <p:nvSpPr>
          <p:cNvPr id="5" name="Left Arrow 4"/>
          <p:cNvSpPr/>
          <p:nvPr/>
        </p:nvSpPr>
        <p:spPr>
          <a:xfrm>
            <a:off x="2224829" y="4454238"/>
            <a:ext cx="1967017" cy="410573"/>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2708897"/>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19618" y="238705"/>
            <a:ext cx="8717893" cy="6740308"/>
          </a:xfrm>
          <a:prstGeom prst="rect">
            <a:avLst/>
          </a:prstGeom>
          <a:noFill/>
        </p:spPr>
        <p:txBody>
          <a:bodyPr wrap="square" rtlCol="0">
            <a:spAutoFit/>
          </a:bodyPr>
          <a:lstStyle/>
          <a:p>
            <a:r>
              <a:rPr lang="en-US" b="1" dirty="0" err="1" smtClean="0">
                <a:solidFill>
                  <a:srgbClr val="204A87"/>
                </a:solidFill>
                <a:latin typeface="Consolas"/>
              </a:rPr>
              <a:t>defmodule</a:t>
            </a:r>
            <a:r>
              <a:rPr lang="en-US" b="1" dirty="0" smtClean="0">
                <a:solidFill>
                  <a:srgbClr val="204A87"/>
                </a:solidFill>
                <a:latin typeface="Consolas"/>
              </a:rPr>
              <a:t> </a:t>
            </a:r>
            <a:r>
              <a:rPr lang="en-US" b="1" dirty="0" err="1">
                <a:solidFill>
                  <a:srgbClr val="000000"/>
                </a:solidFill>
                <a:latin typeface="Consolas"/>
              </a:rPr>
              <a:t>TiredMeme</a:t>
            </a:r>
            <a:r>
              <a:rPr lang="en-US" b="1" dirty="0">
                <a:solidFill>
                  <a:srgbClr val="000000"/>
                </a:solidFill>
                <a:latin typeface="Consolas"/>
              </a:rPr>
              <a:t> </a:t>
            </a:r>
            <a:r>
              <a:rPr lang="en-US" b="1" dirty="0">
                <a:solidFill>
                  <a:srgbClr val="204A87"/>
                </a:solidFill>
                <a:latin typeface="Consolas"/>
              </a:rPr>
              <a:t>do</a:t>
            </a:r>
          </a:p>
          <a:p>
            <a:r>
              <a:rPr lang="en-US" b="1" dirty="0">
                <a:solidFill>
                  <a:srgbClr val="204A87"/>
                </a:solidFill>
                <a:latin typeface="Consolas"/>
              </a:rPr>
              <a:t>  </a:t>
            </a:r>
            <a:r>
              <a:rPr lang="en-US" b="1" dirty="0" err="1">
                <a:solidFill>
                  <a:srgbClr val="204A87"/>
                </a:solidFill>
                <a:latin typeface="Consolas"/>
              </a:rPr>
              <a:t>def</a:t>
            </a:r>
            <a:r>
              <a:rPr lang="en-US" b="1" dirty="0">
                <a:solidFill>
                  <a:srgbClr val="204A87"/>
                </a:solidFill>
                <a:latin typeface="Consolas"/>
              </a:rPr>
              <a:t> </a:t>
            </a:r>
            <a:r>
              <a:rPr lang="en-US" b="1" dirty="0" err="1">
                <a:solidFill>
                  <a:srgbClr val="000000"/>
                </a:solidFill>
                <a:latin typeface="Consolas"/>
              </a:rPr>
              <a:t>create_child</a:t>
            </a:r>
            <a:r>
              <a:rPr lang="en-US" b="1" dirty="0">
                <a:solidFill>
                  <a:srgbClr val="000000"/>
                </a:solidFill>
                <a:latin typeface="Consolas"/>
              </a:rPr>
              <a:t> </a:t>
            </a:r>
            <a:r>
              <a:rPr lang="en-US" b="1" dirty="0">
                <a:solidFill>
                  <a:srgbClr val="204A87"/>
                </a:solidFill>
                <a:latin typeface="Consolas"/>
              </a:rPr>
              <a:t>do</a:t>
            </a:r>
          </a:p>
          <a:p>
            <a:r>
              <a:rPr lang="en-US" b="1" dirty="0">
                <a:solidFill>
                  <a:srgbClr val="204A87"/>
                </a:solidFill>
                <a:latin typeface="Consolas"/>
              </a:rPr>
              <a:t>    </a:t>
            </a:r>
            <a:r>
              <a:rPr lang="en-US" b="1" dirty="0">
                <a:solidFill>
                  <a:srgbClr val="000000"/>
                </a:solidFill>
                <a:latin typeface="Consolas"/>
              </a:rPr>
              <a:t>child </a:t>
            </a:r>
            <a:r>
              <a:rPr lang="en-US" b="1" dirty="0">
                <a:solidFill>
                  <a:srgbClr val="CE5C00"/>
                </a:solidFill>
                <a:latin typeface="Consolas"/>
              </a:rPr>
              <a:t>= </a:t>
            </a:r>
            <a:r>
              <a:rPr lang="en-US" b="1" dirty="0">
                <a:solidFill>
                  <a:srgbClr val="000000"/>
                </a:solidFill>
                <a:latin typeface="Consolas"/>
              </a:rPr>
              <a:t>spawn(Child, </a:t>
            </a:r>
            <a:r>
              <a:rPr lang="en-US" b="1" dirty="0">
                <a:solidFill>
                  <a:srgbClr val="4E9A06"/>
                </a:solidFill>
                <a:latin typeface="Consolas"/>
              </a:rPr>
              <a:t>:question</a:t>
            </a:r>
            <a:r>
              <a:rPr lang="en-US" b="1" dirty="0">
                <a:solidFill>
                  <a:srgbClr val="000000"/>
                </a:solidFill>
                <a:latin typeface="Consolas"/>
              </a:rPr>
              <a:t>, [])</a:t>
            </a:r>
          </a:p>
          <a:p>
            <a:r>
              <a:rPr lang="en-US" dirty="0">
                <a:latin typeface="Consolas"/>
              </a:rPr>
              <a:t>    </a:t>
            </a:r>
            <a:r>
              <a:rPr lang="en-US" dirty="0">
                <a:solidFill>
                  <a:srgbClr val="000000"/>
                </a:solidFill>
                <a:latin typeface="Consolas"/>
              </a:rPr>
              <a:t>child </a:t>
            </a:r>
            <a:r>
              <a:rPr lang="en-US" b="1" dirty="0">
                <a:solidFill>
                  <a:srgbClr val="CE5C00"/>
                </a:solidFill>
                <a:latin typeface="Consolas"/>
              </a:rPr>
              <a:t>&lt;- </a:t>
            </a:r>
            <a:r>
              <a:rPr lang="en-US" b="1" dirty="0">
                <a:solidFill>
                  <a:srgbClr val="000000"/>
                </a:solidFill>
                <a:latin typeface="Consolas"/>
              </a:rPr>
              <a:t>{</a:t>
            </a:r>
            <a:r>
              <a:rPr lang="en-US" b="1" dirty="0">
                <a:solidFill>
                  <a:srgbClr val="4E9A06"/>
                </a:solidFill>
                <a:latin typeface="Consolas"/>
              </a:rPr>
              <a:t>:</a:t>
            </a:r>
            <a:r>
              <a:rPr lang="en-US" b="1" dirty="0" err="1">
                <a:solidFill>
                  <a:srgbClr val="4E9A06"/>
                </a:solidFill>
                <a:latin typeface="Consolas"/>
              </a:rPr>
              <a:t>yo_dawg</a:t>
            </a:r>
            <a:r>
              <a:rPr lang="en-US" b="1" dirty="0">
                <a:solidFill>
                  <a:srgbClr val="000000"/>
                </a:solidFill>
                <a:latin typeface="Consolas"/>
              </a:rPr>
              <a:t>, self()}</a:t>
            </a:r>
          </a:p>
          <a:p>
            <a:r>
              <a:rPr lang="en-US" dirty="0">
                <a:latin typeface="Consolas"/>
              </a:rPr>
              <a:t>    </a:t>
            </a:r>
            <a:r>
              <a:rPr lang="en-US" b="1" dirty="0">
                <a:solidFill>
                  <a:srgbClr val="204A87"/>
                </a:solidFill>
                <a:latin typeface="Consolas"/>
              </a:rPr>
              <a:t>receive do</a:t>
            </a:r>
          </a:p>
          <a:p>
            <a:r>
              <a:rPr lang="en-US" b="1" dirty="0">
                <a:solidFill>
                  <a:srgbClr val="204A87"/>
                </a:solidFill>
                <a:latin typeface="Consolas"/>
              </a:rPr>
              <a:t>      </a:t>
            </a:r>
            <a:r>
              <a:rPr lang="en-US" b="1" dirty="0">
                <a:solidFill>
                  <a:srgbClr val="4E9A06"/>
                </a:solidFill>
                <a:latin typeface="Consolas"/>
              </a:rPr>
              <a:t>:</a:t>
            </a:r>
            <a:r>
              <a:rPr lang="en-US" b="1" dirty="0" err="1">
                <a:solidFill>
                  <a:srgbClr val="4E9A06"/>
                </a:solidFill>
                <a:latin typeface="Consolas"/>
              </a:rPr>
              <a:t>i_heard_you_liked_processes</a:t>
            </a:r>
            <a:r>
              <a:rPr lang="en-US" b="1" dirty="0">
                <a:solidFill>
                  <a:srgbClr val="4E9A06"/>
                </a:solidFill>
                <a:latin typeface="Consolas"/>
              </a:rPr>
              <a:t> </a:t>
            </a:r>
            <a:r>
              <a:rPr lang="en-US" b="1" dirty="0">
                <a:solidFill>
                  <a:srgbClr val="CE5C00"/>
                </a:solidFill>
                <a:latin typeface="Consolas"/>
              </a:rPr>
              <a:t>-&gt;</a:t>
            </a:r>
          </a:p>
          <a:p>
            <a:r>
              <a:rPr lang="en-US" dirty="0">
                <a:latin typeface="Consolas"/>
              </a:rPr>
              <a:t>        </a:t>
            </a:r>
            <a:r>
              <a:rPr lang="en-US" dirty="0" err="1">
                <a:solidFill>
                  <a:srgbClr val="000000"/>
                </a:solidFill>
                <a:latin typeface="Consolas"/>
              </a:rPr>
              <a:t>IO</a:t>
            </a:r>
            <a:r>
              <a:rPr lang="en-US" b="1" dirty="0" err="1">
                <a:solidFill>
                  <a:srgbClr val="CE5C00"/>
                </a:solidFill>
                <a:latin typeface="Consolas"/>
              </a:rPr>
              <a:t>.</a:t>
            </a:r>
            <a:r>
              <a:rPr lang="en-US" b="1" dirty="0" err="1">
                <a:solidFill>
                  <a:srgbClr val="000000"/>
                </a:solidFill>
                <a:latin typeface="Consolas"/>
              </a:rPr>
              <a:t>puts</a:t>
            </a:r>
            <a:r>
              <a:rPr lang="en-US" b="1" dirty="0">
                <a:solidFill>
                  <a:srgbClr val="000000"/>
                </a:solidFill>
                <a:latin typeface="Consolas"/>
              </a:rPr>
              <a:t> </a:t>
            </a:r>
            <a:r>
              <a:rPr lang="en-US" b="1" dirty="0">
                <a:solidFill>
                  <a:srgbClr val="4E9A06"/>
                </a:solidFill>
                <a:latin typeface="Consolas"/>
              </a:rPr>
              <a:t>"so </a:t>
            </a:r>
            <a:r>
              <a:rPr lang="en-US" b="1" dirty="0" err="1">
                <a:solidFill>
                  <a:srgbClr val="4E9A06"/>
                </a:solidFill>
                <a:latin typeface="Consolas"/>
              </a:rPr>
              <a:t>i</a:t>
            </a:r>
            <a:r>
              <a:rPr lang="en-US" b="1" dirty="0">
                <a:solidFill>
                  <a:srgbClr val="4E9A06"/>
                </a:solidFill>
                <a:latin typeface="Consolas"/>
              </a:rPr>
              <a:t> called a process from</a:t>
            </a:r>
          </a:p>
          <a:p>
            <a:r>
              <a:rPr lang="en-US" dirty="0">
                <a:solidFill>
                  <a:srgbClr val="4E9A06"/>
                </a:solidFill>
                <a:latin typeface="Consolas"/>
              </a:rPr>
              <a:t>        your process"</a:t>
            </a:r>
          </a:p>
          <a:p>
            <a:r>
              <a:rPr lang="en-US" dirty="0">
                <a:latin typeface="Consolas"/>
              </a:rPr>
              <a:t>    </a:t>
            </a:r>
            <a:r>
              <a:rPr lang="en-US" b="1" dirty="0">
                <a:solidFill>
                  <a:srgbClr val="204A87"/>
                </a:solidFill>
                <a:latin typeface="Consolas"/>
              </a:rPr>
              <a:t>end</a:t>
            </a:r>
          </a:p>
          <a:p>
            <a:r>
              <a:rPr lang="en-US" dirty="0">
                <a:latin typeface="Consolas"/>
              </a:rPr>
              <a:t>  </a:t>
            </a:r>
            <a:r>
              <a:rPr lang="en-US" b="1" dirty="0">
                <a:solidFill>
                  <a:srgbClr val="204A87"/>
                </a:solidFill>
                <a:latin typeface="Consolas"/>
              </a:rPr>
              <a:t>end</a:t>
            </a:r>
          </a:p>
          <a:p>
            <a:r>
              <a:rPr lang="en-US" b="1" dirty="0">
                <a:solidFill>
                  <a:srgbClr val="204A87"/>
                </a:solidFill>
                <a:latin typeface="Consolas"/>
              </a:rPr>
              <a:t>e</a:t>
            </a:r>
            <a:r>
              <a:rPr lang="en-US" b="1" dirty="0" smtClean="0">
                <a:solidFill>
                  <a:srgbClr val="204A87"/>
                </a:solidFill>
                <a:latin typeface="Consolas"/>
              </a:rPr>
              <a:t>nd</a:t>
            </a:r>
          </a:p>
          <a:p>
            <a:r>
              <a:rPr lang="en-US" b="1" dirty="0" err="1">
                <a:solidFill>
                  <a:srgbClr val="204A87"/>
                </a:solidFill>
                <a:latin typeface="Consolas"/>
              </a:rPr>
              <a:t>defmodule</a:t>
            </a:r>
            <a:r>
              <a:rPr lang="en-US" b="1" dirty="0">
                <a:solidFill>
                  <a:srgbClr val="204A87"/>
                </a:solidFill>
                <a:latin typeface="Consolas"/>
              </a:rPr>
              <a:t> </a:t>
            </a:r>
            <a:r>
              <a:rPr lang="en-US" b="1" dirty="0">
                <a:solidFill>
                  <a:srgbClr val="000000"/>
                </a:solidFill>
                <a:latin typeface="Consolas"/>
              </a:rPr>
              <a:t>Child </a:t>
            </a:r>
            <a:r>
              <a:rPr lang="en-US" b="1" dirty="0">
                <a:solidFill>
                  <a:srgbClr val="204A87"/>
                </a:solidFill>
                <a:latin typeface="Consolas"/>
              </a:rPr>
              <a:t>do</a:t>
            </a:r>
          </a:p>
          <a:p>
            <a:r>
              <a:rPr lang="en-US" b="1" dirty="0">
                <a:solidFill>
                  <a:srgbClr val="204A87"/>
                </a:solidFill>
                <a:latin typeface="Consolas"/>
              </a:rPr>
              <a:t>  </a:t>
            </a:r>
            <a:r>
              <a:rPr lang="en-US" b="1" dirty="0" err="1">
                <a:solidFill>
                  <a:srgbClr val="204A87"/>
                </a:solidFill>
                <a:latin typeface="Consolas"/>
              </a:rPr>
              <a:t>def</a:t>
            </a:r>
            <a:r>
              <a:rPr lang="en-US" b="1" dirty="0">
                <a:solidFill>
                  <a:srgbClr val="204A87"/>
                </a:solidFill>
                <a:latin typeface="Consolas"/>
              </a:rPr>
              <a:t> </a:t>
            </a:r>
            <a:r>
              <a:rPr lang="en-US" b="1" dirty="0">
                <a:solidFill>
                  <a:srgbClr val="000000"/>
                </a:solidFill>
                <a:latin typeface="Consolas"/>
              </a:rPr>
              <a:t>question </a:t>
            </a:r>
            <a:r>
              <a:rPr lang="en-US" b="1" dirty="0">
                <a:solidFill>
                  <a:srgbClr val="204A87"/>
                </a:solidFill>
                <a:latin typeface="Consolas"/>
              </a:rPr>
              <a:t>do</a:t>
            </a:r>
          </a:p>
          <a:p>
            <a:r>
              <a:rPr lang="en-US" b="1" dirty="0">
                <a:solidFill>
                  <a:srgbClr val="204A87"/>
                </a:solidFill>
                <a:latin typeface="Consolas"/>
              </a:rPr>
              <a:t>    receive do</a:t>
            </a:r>
          </a:p>
          <a:p>
            <a:r>
              <a:rPr lang="en-US" b="1" dirty="0">
                <a:solidFill>
                  <a:srgbClr val="204A87"/>
                </a:solidFill>
                <a:latin typeface="Consolas"/>
              </a:rPr>
              <a:t>      </a:t>
            </a:r>
            <a:r>
              <a:rPr lang="en-US" b="1" dirty="0">
                <a:solidFill>
                  <a:srgbClr val="000000"/>
                </a:solidFill>
                <a:latin typeface="Consolas"/>
              </a:rPr>
              <a:t>{</a:t>
            </a:r>
            <a:r>
              <a:rPr lang="en-US" b="1" dirty="0">
                <a:solidFill>
                  <a:srgbClr val="4E9A06"/>
                </a:solidFill>
                <a:latin typeface="Consolas"/>
              </a:rPr>
              <a:t>:</a:t>
            </a:r>
            <a:r>
              <a:rPr lang="en-US" b="1" dirty="0" err="1">
                <a:solidFill>
                  <a:srgbClr val="4E9A06"/>
                </a:solidFill>
                <a:latin typeface="Consolas"/>
              </a:rPr>
              <a:t>yo_dawg</a:t>
            </a:r>
            <a:r>
              <a:rPr lang="en-US" b="1" dirty="0">
                <a:solidFill>
                  <a:srgbClr val="000000"/>
                </a:solidFill>
                <a:latin typeface="Consolas"/>
              </a:rPr>
              <a:t>, caller} </a:t>
            </a:r>
            <a:r>
              <a:rPr lang="en-US" b="1" dirty="0">
                <a:solidFill>
                  <a:srgbClr val="CE5C00"/>
                </a:solidFill>
                <a:latin typeface="Consolas"/>
              </a:rPr>
              <a:t>-&gt;</a:t>
            </a:r>
          </a:p>
          <a:p>
            <a:r>
              <a:rPr lang="en-US" dirty="0">
                <a:latin typeface="Consolas"/>
              </a:rPr>
              <a:t>        </a:t>
            </a:r>
            <a:r>
              <a:rPr lang="en-US" dirty="0">
                <a:solidFill>
                  <a:srgbClr val="000000"/>
                </a:solidFill>
                <a:latin typeface="Consolas"/>
              </a:rPr>
              <a:t>caller </a:t>
            </a:r>
            <a:r>
              <a:rPr lang="en-US" b="1" dirty="0">
                <a:solidFill>
                  <a:srgbClr val="CE5C00"/>
                </a:solidFill>
                <a:latin typeface="Consolas"/>
              </a:rPr>
              <a:t>&lt;- </a:t>
            </a:r>
            <a:r>
              <a:rPr lang="en-US" b="1" dirty="0">
                <a:solidFill>
                  <a:srgbClr val="4E9A06"/>
                </a:solidFill>
                <a:latin typeface="Consolas"/>
              </a:rPr>
              <a:t>:</a:t>
            </a:r>
            <a:r>
              <a:rPr lang="en-US" b="1" dirty="0" err="1">
                <a:solidFill>
                  <a:srgbClr val="4E9A06"/>
                </a:solidFill>
                <a:latin typeface="Consolas"/>
              </a:rPr>
              <a:t>i_heard_you_liked_processes</a:t>
            </a:r>
            <a:endParaRPr lang="en-US" b="1" dirty="0">
              <a:solidFill>
                <a:srgbClr val="4E9A06"/>
              </a:solidFill>
              <a:latin typeface="Consolas"/>
            </a:endParaRPr>
          </a:p>
          <a:p>
            <a:r>
              <a:rPr lang="en-US" dirty="0">
                <a:latin typeface="Consolas"/>
              </a:rPr>
              <a:t>    </a:t>
            </a:r>
            <a:r>
              <a:rPr lang="en-US" b="1" dirty="0">
                <a:solidFill>
                  <a:srgbClr val="204A87"/>
                </a:solidFill>
                <a:latin typeface="Consolas"/>
              </a:rPr>
              <a:t>end</a:t>
            </a:r>
          </a:p>
          <a:p>
            <a:r>
              <a:rPr lang="en-US" dirty="0">
                <a:latin typeface="Consolas"/>
              </a:rPr>
              <a:t>  </a:t>
            </a:r>
            <a:r>
              <a:rPr lang="en-US" b="1" dirty="0">
                <a:solidFill>
                  <a:srgbClr val="204A87"/>
                </a:solidFill>
                <a:latin typeface="Consolas"/>
              </a:rPr>
              <a:t>end</a:t>
            </a:r>
          </a:p>
          <a:p>
            <a:r>
              <a:rPr lang="en-US" b="1" dirty="0">
                <a:solidFill>
                  <a:srgbClr val="204A87"/>
                </a:solidFill>
                <a:latin typeface="Consolas"/>
              </a:rPr>
              <a:t>end</a:t>
            </a:r>
          </a:p>
          <a:p>
            <a:endParaRPr lang="en-US" dirty="0">
              <a:latin typeface="Consolas"/>
            </a:endParaRPr>
          </a:p>
          <a:p>
            <a:r>
              <a:rPr lang="en-US" dirty="0" err="1">
                <a:solidFill>
                  <a:srgbClr val="000000"/>
                </a:solidFill>
                <a:latin typeface="Consolas"/>
              </a:rPr>
              <a:t>pid</a:t>
            </a:r>
            <a:r>
              <a:rPr lang="en-US" dirty="0">
                <a:solidFill>
                  <a:srgbClr val="000000"/>
                </a:solidFill>
                <a:latin typeface="Consolas"/>
              </a:rPr>
              <a:t> </a:t>
            </a:r>
            <a:r>
              <a:rPr lang="en-US" b="1" dirty="0">
                <a:solidFill>
                  <a:srgbClr val="CE5C00"/>
                </a:solidFill>
                <a:latin typeface="Consolas"/>
              </a:rPr>
              <a:t>= </a:t>
            </a:r>
            <a:r>
              <a:rPr lang="en-US" b="1" dirty="0">
                <a:solidFill>
                  <a:srgbClr val="000000"/>
                </a:solidFill>
                <a:latin typeface="Consolas"/>
              </a:rPr>
              <a:t>spawn(</a:t>
            </a:r>
            <a:r>
              <a:rPr lang="en-US" b="1" dirty="0" err="1">
                <a:solidFill>
                  <a:srgbClr val="000000"/>
                </a:solidFill>
                <a:latin typeface="Consolas"/>
              </a:rPr>
              <a:t>TiredMeme</a:t>
            </a:r>
            <a:r>
              <a:rPr lang="en-US" b="1" dirty="0">
                <a:solidFill>
                  <a:srgbClr val="000000"/>
                </a:solidFill>
                <a:latin typeface="Consolas"/>
              </a:rPr>
              <a:t>, </a:t>
            </a:r>
            <a:r>
              <a:rPr lang="en-US" b="1" dirty="0">
                <a:solidFill>
                  <a:srgbClr val="4E9A06"/>
                </a:solidFill>
                <a:latin typeface="Consolas"/>
              </a:rPr>
              <a:t>:</a:t>
            </a:r>
            <a:r>
              <a:rPr lang="en-US" b="1" dirty="0" err="1">
                <a:solidFill>
                  <a:srgbClr val="4E9A06"/>
                </a:solidFill>
                <a:latin typeface="Consolas"/>
              </a:rPr>
              <a:t>create_child</a:t>
            </a:r>
            <a:r>
              <a:rPr lang="en-US" b="1" dirty="0">
                <a:solidFill>
                  <a:srgbClr val="000000"/>
                </a:solidFill>
                <a:latin typeface="Consolas"/>
              </a:rPr>
              <a:t>, [])</a:t>
            </a:r>
          </a:p>
          <a:p>
            <a:r>
              <a:rPr lang="en-US" dirty="0">
                <a:solidFill>
                  <a:srgbClr val="4E9A06"/>
                </a:solidFill>
                <a:latin typeface="Consolas"/>
              </a:rPr>
              <a:t>"so </a:t>
            </a:r>
            <a:r>
              <a:rPr lang="en-US" dirty="0" err="1">
                <a:solidFill>
                  <a:srgbClr val="4E9A06"/>
                </a:solidFill>
                <a:latin typeface="Consolas"/>
              </a:rPr>
              <a:t>i</a:t>
            </a:r>
            <a:r>
              <a:rPr lang="en-US" dirty="0">
                <a:solidFill>
                  <a:srgbClr val="4E9A06"/>
                </a:solidFill>
                <a:latin typeface="Consolas"/>
              </a:rPr>
              <a:t> called a process from</a:t>
            </a:r>
          </a:p>
          <a:p>
            <a:r>
              <a:rPr lang="en-US" dirty="0">
                <a:solidFill>
                  <a:srgbClr val="4E9A06"/>
                </a:solidFill>
                <a:latin typeface="Consolas"/>
              </a:rPr>
              <a:t>        your process"</a:t>
            </a:r>
          </a:p>
          <a:p>
            <a:endParaRPr lang="en-US" dirty="0"/>
          </a:p>
        </p:txBody>
      </p:sp>
    </p:spTree>
    <p:extLst>
      <p:ext uri="{BB962C8B-B14F-4D97-AF65-F5344CB8AC3E}">
        <p14:creationId xmlns:p14="http://schemas.microsoft.com/office/powerpoint/2010/main" val="978357756"/>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Assign names to process identifiers</a:t>
            </a:r>
          </a:p>
          <a:p>
            <a:pPr marL="45720" indent="0">
              <a:buNone/>
            </a:pPr>
            <a:endParaRPr lang="en-US" dirty="0" smtClean="0">
              <a:solidFill>
                <a:srgbClr val="000000"/>
              </a:solidFill>
              <a:latin typeface="Consolas"/>
            </a:endParaRPr>
          </a:p>
          <a:p>
            <a:pPr marL="45720" indent="0">
              <a:buNone/>
            </a:pPr>
            <a:r>
              <a:rPr lang="en-US" dirty="0" err="1" smtClean="0">
                <a:solidFill>
                  <a:srgbClr val="000000"/>
                </a:solidFill>
                <a:latin typeface="Consolas"/>
              </a:rPr>
              <a:t>Process</a:t>
            </a:r>
            <a:r>
              <a:rPr lang="en-US" b="1" dirty="0" err="1" smtClean="0">
                <a:solidFill>
                  <a:srgbClr val="CE5C00"/>
                </a:solidFill>
                <a:latin typeface="Consolas"/>
              </a:rPr>
              <a:t>.</a:t>
            </a:r>
            <a:r>
              <a:rPr lang="en-US" b="1" dirty="0" err="1" smtClean="0">
                <a:solidFill>
                  <a:srgbClr val="000000"/>
                </a:solidFill>
                <a:latin typeface="Consolas"/>
              </a:rPr>
              <a:t>register</a:t>
            </a:r>
            <a:r>
              <a:rPr lang="en-US" b="1" dirty="0">
                <a:solidFill>
                  <a:srgbClr val="000000"/>
                </a:solidFill>
                <a:latin typeface="Consolas"/>
              </a:rPr>
              <a:t>(</a:t>
            </a:r>
            <a:r>
              <a:rPr lang="en-US" b="1" dirty="0" err="1">
                <a:solidFill>
                  <a:srgbClr val="000000"/>
                </a:solidFill>
                <a:latin typeface="Consolas"/>
              </a:rPr>
              <a:t>pid</a:t>
            </a:r>
            <a:r>
              <a:rPr lang="en-US" b="1" dirty="0">
                <a:solidFill>
                  <a:srgbClr val="000000"/>
                </a:solidFill>
                <a:latin typeface="Consolas"/>
              </a:rPr>
              <a:t>, </a:t>
            </a:r>
            <a:r>
              <a:rPr lang="en-US" b="1" dirty="0">
                <a:solidFill>
                  <a:srgbClr val="4E9A06"/>
                </a:solidFill>
                <a:latin typeface="Consolas"/>
              </a:rPr>
              <a:t>:</a:t>
            </a:r>
            <a:r>
              <a:rPr lang="en-US" b="1" dirty="0" err="1">
                <a:solidFill>
                  <a:srgbClr val="4E9A06"/>
                </a:solidFill>
                <a:latin typeface="Consolas"/>
              </a:rPr>
              <a:t>memorable_name_goes_here</a:t>
            </a:r>
            <a:r>
              <a:rPr lang="en-US" b="1" dirty="0">
                <a:solidFill>
                  <a:srgbClr val="000000"/>
                </a:solidFill>
                <a:latin typeface="Consolas"/>
              </a:rPr>
              <a:t>)</a:t>
            </a:r>
          </a:p>
          <a:p>
            <a:pPr marL="45720" indent="0">
              <a:buNone/>
            </a:pPr>
            <a:r>
              <a:rPr lang="en-US" dirty="0">
                <a:solidFill>
                  <a:srgbClr val="4E9A06"/>
                </a:solidFill>
                <a:latin typeface="Consolas"/>
              </a:rPr>
              <a:t>:</a:t>
            </a:r>
            <a:r>
              <a:rPr lang="en-US" dirty="0" err="1">
                <a:solidFill>
                  <a:srgbClr val="4E9A06"/>
                </a:solidFill>
                <a:latin typeface="Consolas"/>
              </a:rPr>
              <a:t>memorable_name_goes_here</a:t>
            </a:r>
            <a:r>
              <a:rPr lang="en-US" dirty="0">
                <a:solidFill>
                  <a:srgbClr val="4E9A06"/>
                </a:solidFill>
                <a:latin typeface="Consolas"/>
              </a:rPr>
              <a:t> </a:t>
            </a:r>
            <a:r>
              <a:rPr lang="en-US" b="1" dirty="0">
                <a:solidFill>
                  <a:srgbClr val="CE5C00"/>
                </a:solidFill>
                <a:latin typeface="Consolas"/>
              </a:rPr>
              <a:t>&lt;- </a:t>
            </a:r>
            <a:r>
              <a:rPr lang="en-US" b="1" dirty="0">
                <a:solidFill>
                  <a:srgbClr val="4E9A06"/>
                </a:solidFill>
                <a:latin typeface="Consolas"/>
              </a:rPr>
              <a:t>:message</a:t>
            </a:r>
          </a:p>
          <a:p>
            <a:endParaRPr lang="en-US" dirty="0" smtClean="0"/>
          </a:p>
          <a:p>
            <a:r>
              <a:rPr lang="en-US" dirty="0" smtClean="0"/>
              <a:t>Unlike raw identifiers, sending a message to an invalid name does produce an error</a:t>
            </a:r>
            <a:endParaRPr lang="en-US" dirty="0"/>
          </a:p>
        </p:txBody>
      </p:sp>
      <p:sp>
        <p:nvSpPr>
          <p:cNvPr id="3" name="Title 2"/>
          <p:cNvSpPr>
            <a:spLocks noGrp="1"/>
          </p:cNvSpPr>
          <p:nvPr>
            <p:ph type="title"/>
          </p:nvPr>
        </p:nvSpPr>
        <p:spPr/>
        <p:txBody>
          <a:bodyPr/>
          <a:lstStyle/>
          <a:p>
            <a:r>
              <a:rPr lang="en-US" dirty="0" smtClean="0"/>
              <a:t>PROCESS REGISTRY</a:t>
            </a:r>
            <a:endParaRPr lang="en-US" dirty="0"/>
          </a:p>
        </p:txBody>
      </p:sp>
    </p:spTree>
    <p:extLst>
      <p:ext uri="{BB962C8B-B14F-4D97-AF65-F5344CB8AC3E}">
        <p14:creationId xmlns:p14="http://schemas.microsoft.com/office/powerpoint/2010/main" val="34026812"/>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PMAN – process manager</a:t>
            </a:r>
          </a:p>
          <a:p>
            <a:pPr lvl="1"/>
            <a:r>
              <a:rPr lang="en-US" dirty="0" smtClean="0"/>
              <a:t>:</a:t>
            </a:r>
            <a:r>
              <a:rPr lang="en-US" dirty="0" err="1" smtClean="0"/>
              <a:t>pman.start</a:t>
            </a:r>
            <a:endParaRPr lang="en-US" dirty="0"/>
          </a:p>
        </p:txBody>
      </p:sp>
      <p:sp>
        <p:nvSpPr>
          <p:cNvPr id="3" name="Title 2"/>
          <p:cNvSpPr>
            <a:spLocks noGrp="1"/>
          </p:cNvSpPr>
          <p:nvPr>
            <p:ph type="title"/>
          </p:nvPr>
        </p:nvSpPr>
        <p:spPr/>
        <p:txBody>
          <a:bodyPr/>
          <a:lstStyle/>
          <a:p>
            <a:r>
              <a:rPr lang="en-US" dirty="0" smtClean="0"/>
              <a:t>VIEWING PROCESSES	</a:t>
            </a:r>
            <a:endParaRPr lang="en-US" dirty="0"/>
          </a:p>
        </p:txBody>
      </p:sp>
      <p:pic>
        <p:nvPicPr>
          <p:cNvPr id="4" name="Picture 3" descr="Pman__Overview_on_nonode_nohost.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8909" y="2455322"/>
            <a:ext cx="7585364" cy="4194859"/>
          </a:xfrm>
          <a:prstGeom prst="rect">
            <a:avLst/>
          </a:prstGeom>
        </p:spPr>
      </p:pic>
    </p:spTree>
    <p:extLst>
      <p:ext uri="{BB962C8B-B14F-4D97-AF65-F5344CB8AC3E}">
        <p14:creationId xmlns:p14="http://schemas.microsoft.com/office/powerpoint/2010/main" val="2390545560"/>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7813" y="304800"/>
            <a:ext cx="6579001" cy="5853113"/>
          </a:xfrm>
        </p:spPr>
        <p:txBody>
          <a:bodyPr>
            <a:noAutofit/>
          </a:bodyPr>
          <a:lstStyle/>
          <a:p>
            <a:pPr marL="45720" indent="0">
              <a:buNone/>
            </a:pPr>
            <a:r>
              <a:rPr lang="en-US" sz="3900" dirty="0"/>
              <a:t>“</a:t>
            </a:r>
            <a:r>
              <a:rPr lang="en-US" sz="3900" dirty="0" err="1"/>
              <a:t>Erlang's</a:t>
            </a:r>
            <a:r>
              <a:rPr lang="en-US" sz="3900" dirty="0"/>
              <a:t> actor model gives it the distinction of being the only language that claims not to support object orientation, while actually providing full support for it. Languages that claim to support object orientation but don't are far more common.”</a:t>
            </a:r>
          </a:p>
        </p:txBody>
      </p:sp>
      <p:sp>
        <p:nvSpPr>
          <p:cNvPr id="3" name="Text Placeholder 2"/>
          <p:cNvSpPr>
            <a:spLocks noGrp="1"/>
          </p:cNvSpPr>
          <p:nvPr>
            <p:ph type="body" sz="half" idx="2"/>
          </p:nvPr>
        </p:nvSpPr>
        <p:spPr/>
        <p:txBody>
          <a:bodyPr>
            <a:normAutofit fontScale="85000" lnSpcReduction="20000"/>
          </a:bodyPr>
          <a:lstStyle/>
          <a:p>
            <a:endParaRPr lang="en-US" dirty="0" smtClean="0"/>
          </a:p>
          <a:p>
            <a:endParaRPr lang="en-US" dirty="0"/>
          </a:p>
          <a:p>
            <a:r>
              <a:rPr lang="en-US" dirty="0" smtClean="0"/>
              <a:t>A </a:t>
            </a:r>
            <a:r>
              <a:rPr lang="en-US" dirty="0"/>
              <a:t>Tale of Two Concurrency Models: Comparing the Go and </a:t>
            </a:r>
            <a:r>
              <a:rPr lang="en-US" dirty="0" err="1"/>
              <a:t>Erlang</a:t>
            </a:r>
            <a:r>
              <a:rPr lang="en-US" dirty="0"/>
              <a:t> Programming Languages</a:t>
            </a:r>
            <a:endParaRPr lang="en-US" dirty="0" smtClean="0"/>
          </a:p>
          <a:p>
            <a:endParaRPr lang="en-US" dirty="0"/>
          </a:p>
          <a:p>
            <a:endParaRPr lang="en-US" dirty="0" smtClean="0"/>
          </a:p>
          <a:p>
            <a:endParaRPr lang="en-US" dirty="0"/>
          </a:p>
          <a:p>
            <a:r>
              <a:rPr lang="en-US" dirty="0" smtClean="0"/>
              <a:t>http</a:t>
            </a:r>
            <a:r>
              <a:rPr lang="en-US" dirty="0"/>
              <a:t>://</a:t>
            </a:r>
            <a:r>
              <a:rPr lang="en-US" dirty="0" err="1"/>
              <a:t>www.informit.com</a:t>
            </a:r>
            <a:r>
              <a:rPr lang="en-US" dirty="0"/>
              <a:t>/articles/</a:t>
            </a:r>
            <a:r>
              <a:rPr lang="en-US" dirty="0" err="1"/>
              <a:t>article.aspx?p</a:t>
            </a:r>
            <a:r>
              <a:rPr lang="en-US" dirty="0"/>
              <a:t>=1768317</a:t>
            </a:r>
          </a:p>
        </p:txBody>
      </p:sp>
      <p:sp>
        <p:nvSpPr>
          <p:cNvPr id="4" name="Title 3"/>
          <p:cNvSpPr>
            <a:spLocks noGrp="1"/>
          </p:cNvSpPr>
          <p:nvPr>
            <p:ph type="title"/>
          </p:nvPr>
        </p:nvSpPr>
        <p:spPr/>
        <p:txBody>
          <a:bodyPr/>
          <a:lstStyle/>
          <a:p>
            <a:r>
              <a:rPr lang="en-US" dirty="0" smtClean="0"/>
              <a:t>David CHISNELL</a:t>
            </a:r>
            <a:endParaRPr lang="en-US" dirty="0"/>
          </a:p>
        </p:txBody>
      </p:sp>
    </p:spTree>
    <p:extLst>
      <p:ext uri="{BB962C8B-B14F-4D97-AF65-F5344CB8AC3E}">
        <p14:creationId xmlns:p14="http://schemas.microsoft.com/office/powerpoint/2010/main" val="41918253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marL="45720" indent="0">
              <a:buNone/>
            </a:pPr>
            <a:r>
              <a:rPr lang="en-US" dirty="0" smtClean="0"/>
              <a:t>A simple concurrent brute-force recursive Peg Solitaire solver which absolutely does not work</a:t>
            </a:r>
          </a:p>
          <a:p>
            <a:pPr marL="1874520" lvl="7" indent="0">
              <a:buNone/>
            </a:pPr>
            <a:r>
              <a:rPr lang="en-US" sz="2600" i="1" dirty="0" smtClean="0">
                <a:solidFill>
                  <a:srgbClr val="8F5902"/>
                </a:solidFill>
                <a:latin typeface="Consolas"/>
              </a:rPr>
              <a:t>.</a:t>
            </a:r>
            <a:r>
              <a:rPr lang="en-US" sz="2600" i="1" dirty="0">
                <a:solidFill>
                  <a:srgbClr val="8F5902"/>
                </a:solidFill>
                <a:latin typeface="Consolas"/>
              </a:rPr>
              <a:t>..........</a:t>
            </a:r>
          </a:p>
          <a:p>
            <a:pPr marL="1874520" lvl="7" indent="0">
              <a:buNone/>
            </a:pPr>
            <a:r>
              <a:rPr lang="en-US" sz="2600" i="1" dirty="0">
                <a:solidFill>
                  <a:srgbClr val="8F5902"/>
                </a:solidFill>
                <a:latin typeface="Consolas"/>
              </a:rPr>
              <a:t>...........</a:t>
            </a:r>
          </a:p>
          <a:p>
            <a:pPr marL="1874520" lvl="7" indent="0">
              <a:buNone/>
            </a:pPr>
            <a:r>
              <a:rPr lang="cs-CZ" sz="2600" i="1" dirty="0">
                <a:solidFill>
                  <a:srgbClr val="8F5902"/>
                </a:solidFill>
                <a:latin typeface="Consolas"/>
              </a:rPr>
              <a:t>....●●●....</a:t>
            </a:r>
          </a:p>
          <a:p>
            <a:pPr marL="1874520" lvl="7" indent="0">
              <a:buNone/>
            </a:pPr>
            <a:r>
              <a:rPr lang="cs-CZ" sz="2600" i="1" dirty="0">
                <a:solidFill>
                  <a:srgbClr val="8F5902"/>
                </a:solidFill>
                <a:latin typeface="Consolas"/>
              </a:rPr>
              <a:t>....●●●....</a:t>
            </a:r>
          </a:p>
          <a:p>
            <a:pPr marL="1874520" lvl="7" indent="0">
              <a:buNone/>
            </a:pPr>
            <a:r>
              <a:rPr lang="cs-CZ" sz="2600" i="1" dirty="0">
                <a:solidFill>
                  <a:srgbClr val="8F5902"/>
                </a:solidFill>
                <a:latin typeface="Consolas"/>
              </a:rPr>
              <a:t>..●●●●●●●..</a:t>
            </a:r>
          </a:p>
          <a:p>
            <a:pPr marL="1874520" lvl="7" indent="0">
              <a:buNone/>
            </a:pPr>
            <a:r>
              <a:rPr lang="cs-CZ" sz="2600" i="1" dirty="0">
                <a:solidFill>
                  <a:srgbClr val="8F5902"/>
                </a:solidFill>
                <a:latin typeface="Consolas"/>
              </a:rPr>
              <a:t>..●●●○●●●..</a:t>
            </a:r>
          </a:p>
          <a:p>
            <a:pPr marL="1874520" lvl="7" indent="0">
              <a:buNone/>
            </a:pPr>
            <a:r>
              <a:rPr lang="cs-CZ" sz="2600" i="1" dirty="0">
                <a:solidFill>
                  <a:srgbClr val="8F5902"/>
                </a:solidFill>
                <a:latin typeface="Consolas"/>
              </a:rPr>
              <a:t>..●●●●●●●..</a:t>
            </a:r>
          </a:p>
          <a:p>
            <a:pPr marL="1874520" lvl="7" indent="0">
              <a:buNone/>
            </a:pPr>
            <a:r>
              <a:rPr lang="cs-CZ" sz="2600" i="1" dirty="0">
                <a:solidFill>
                  <a:srgbClr val="8F5902"/>
                </a:solidFill>
                <a:latin typeface="Consolas"/>
              </a:rPr>
              <a:t>....●●●....</a:t>
            </a:r>
          </a:p>
          <a:p>
            <a:pPr marL="1874520" lvl="7" indent="0">
              <a:buNone/>
            </a:pPr>
            <a:r>
              <a:rPr lang="cs-CZ" sz="2600" i="1" dirty="0">
                <a:solidFill>
                  <a:srgbClr val="8F5902"/>
                </a:solidFill>
                <a:latin typeface="Consolas"/>
              </a:rPr>
              <a:t>....●●●....</a:t>
            </a:r>
          </a:p>
          <a:p>
            <a:pPr marL="1874520" lvl="7" indent="0">
              <a:buNone/>
            </a:pPr>
            <a:r>
              <a:rPr lang="cs-CZ" sz="2600" i="1" dirty="0">
                <a:solidFill>
                  <a:srgbClr val="8F5902"/>
                </a:solidFill>
                <a:latin typeface="Consolas"/>
              </a:rPr>
              <a:t>...........</a:t>
            </a:r>
          </a:p>
          <a:p>
            <a:pPr marL="1874520" lvl="7" indent="0">
              <a:buNone/>
            </a:pPr>
            <a:r>
              <a:rPr lang="cs-CZ" sz="2600" i="1" dirty="0">
                <a:solidFill>
                  <a:srgbClr val="8F5902"/>
                </a:solidFill>
                <a:latin typeface="Consolas"/>
              </a:rPr>
              <a:t>...........</a:t>
            </a:r>
          </a:p>
          <a:p>
            <a:endParaRPr lang="en-US" dirty="0"/>
          </a:p>
        </p:txBody>
      </p:sp>
      <p:sp>
        <p:nvSpPr>
          <p:cNvPr id="3" name="Text Placeholder 2"/>
          <p:cNvSpPr>
            <a:spLocks noGrp="1"/>
          </p:cNvSpPr>
          <p:nvPr>
            <p:ph type="body" sz="half" idx="2"/>
          </p:nvPr>
        </p:nvSpPr>
        <p:spPr/>
        <p:txBody>
          <a:bodyPr/>
          <a:lstStyle/>
          <a:p>
            <a:endParaRPr lang="en-US" dirty="0"/>
          </a:p>
        </p:txBody>
      </p:sp>
      <p:sp>
        <p:nvSpPr>
          <p:cNvPr id="4" name="Title 3"/>
          <p:cNvSpPr>
            <a:spLocks noGrp="1"/>
          </p:cNvSpPr>
          <p:nvPr>
            <p:ph type="title"/>
          </p:nvPr>
        </p:nvSpPr>
        <p:spPr/>
        <p:txBody>
          <a:bodyPr/>
          <a:lstStyle/>
          <a:p>
            <a:endParaRPr lang="en-US" dirty="0"/>
          </a:p>
        </p:txBody>
      </p:sp>
    </p:spTree>
    <p:extLst>
      <p:ext uri="{BB962C8B-B14F-4D97-AF65-F5344CB8AC3E}">
        <p14:creationId xmlns:p14="http://schemas.microsoft.com/office/powerpoint/2010/main" val="3895857374"/>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descr="4gl63.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183" y="517140"/>
            <a:ext cx="8087931" cy="5728951"/>
          </a:xfrm>
          <a:prstGeom prst="rect">
            <a:avLst/>
          </a:prstGeom>
        </p:spPr>
      </p:pic>
    </p:spTree>
    <p:extLst>
      <p:ext uri="{BB962C8B-B14F-4D97-AF65-F5344CB8AC3E}">
        <p14:creationId xmlns:p14="http://schemas.microsoft.com/office/powerpoint/2010/main" val="3989365540"/>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descr="4gl63.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183" y="517140"/>
            <a:ext cx="8087931" cy="5728951"/>
          </a:xfrm>
          <a:prstGeom prst="rect">
            <a:avLst/>
          </a:prstGeom>
        </p:spPr>
      </p:pic>
      <p:pic>
        <p:nvPicPr>
          <p:cNvPr id="3" name="Picture 2" descr="4gl6n.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119" y="463261"/>
            <a:ext cx="8163995" cy="5782830"/>
          </a:xfrm>
          <a:prstGeom prst="rect">
            <a:avLst/>
          </a:prstGeom>
        </p:spPr>
      </p:pic>
    </p:spTree>
    <p:extLst>
      <p:ext uri="{BB962C8B-B14F-4D97-AF65-F5344CB8AC3E}">
        <p14:creationId xmlns:p14="http://schemas.microsoft.com/office/powerpoint/2010/main" val="894908314"/>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ctivity_Monito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261" y="367975"/>
            <a:ext cx="8547100" cy="6070600"/>
          </a:xfrm>
          <a:prstGeom prst="rect">
            <a:avLst/>
          </a:prstGeom>
        </p:spPr>
      </p:pic>
    </p:spTree>
    <p:extLst>
      <p:ext uri="{BB962C8B-B14F-4D97-AF65-F5344CB8AC3E}">
        <p14:creationId xmlns:p14="http://schemas.microsoft.com/office/powerpoint/2010/main" val="2462628464"/>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6244" y="155959"/>
            <a:ext cx="6517502" cy="6282901"/>
          </a:xfrm>
        </p:spPr>
        <p:txBody>
          <a:bodyPr>
            <a:normAutofit/>
          </a:bodyPr>
          <a:lstStyle/>
          <a:p>
            <a:pPr marL="45720" indent="0">
              <a:buNone/>
            </a:pPr>
            <a:r>
              <a:rPr lang="en-US" dirty="0"/>
              <a:t>It is true that </a:t>
            </a:r>
            <a:r>
              <a:rPr lang="en-US" dirty="0" err="1"/>
              <a:t>Erlang</a:t>
            </a:r>
            <a:r>
              <a:rPr lang="en-US" dirty="0"/>
              <a:t> processes are very light: you can have hundreds of thousands of them existing at the same time, </a:t>
            </a:r>
            <a:endParaRPr lang="en-US" dirty="0" smtClean="0"/>
          </a:p>
          <a:p>
            <a:pPr marL="45720" indent="0">
              <a:buNone/>
            </a:pPr>
            <a:r>
              <a:rPr lang="en-US" dirty="0" smtClean="0"/>
              <a:t>but …</a:t>
            </a:r>
            <a:r>
              <a:rPr lang="en-US" dirty="0"/>
              <a:t> </a:t>
            </a:r>
            <a:r>
              <a:rPr lang="en-US" dirty="0" smtClean="0"/>
              <a:t>There </a:t>
            </a:r>
            <a:r>
              <a:rPr lang="en-US" dirty="0"/>
              <a:t>is still a small cost in sending a message from actor to actor, and if you divide tasks too much, you will make things slower!</a:t>
            </a:r>
          </a:p>
        </p:txBody>
      </p:sp>
      <p:sp>
        <p:nvSpPr>
          <p:cNvPr id="3" name="Text Placeholder 2"/>
          <p:cNvSpPr>
            <a:spLocks noGrp="1"/>
          </p:cNvSpPr>
          <p:nvPr>
            <p:ph type="body" sz="half" idx="2"/>
          </p:nvPr>
        </p:nvSpPr>
        <p:spPr/>
        <p:txBody>
          <a:bodyPr/>
          <a:lstStyle/>
          <a:p>
            <a:r>
              <a:rPr lang="en-US" dirty="0"/>
              <a:t>http://</a:t>
            </a:r>
            <a:r>
              <a:rPr lang="en-US" dirty="0" err="1"/>
              <a:t>learnyousomeerlang.com</a:t>
            </a:r>
            <a:r>
              <a:rPr lang="en-US" dirty="0"/>
              <a:t>/</a:t>
            </a:r>
            <a:r>
              <a:rPr lang="en-US" dirty="0" err="1"/>
              <a:t>introduction#kool-aid</a:t>
            </a:r>
            <a:endParaRPr lang="en-US" dirty="0"/>
          </a:p>
        </p:txBody>
      </p:sp>
      <p:sp>
        <p:nvSpPr>
          <p:cNvPr id="4" name="Title 3"/>
          <p:cNvSpPr>
            <a:spLocks noGrp="1"/>
          </p:cNvSpPr>
          <p:nvPr>
            <p:ph type="title"/>
          </p:nvPr>
        </p:nvSpPr>
        <p:spPr/>
        <p:txBody>
          <a:bodyPr/>
          <a:lstStyle/>
          <a:p>
            <a:r>
              <a:rPr lang="en-US" dirty="0" smtClean="0"/>
              <a:t>Learn You Some </a:t>
            </a:r>
            <a:r>
              <a:rPr lang="en-US" dirty="0" err="1" smtClean="0"/>
              <a:t>Erlang</a:t>
            </a:r>
            <a:r>
              <a:rPr lang="en-US" dirty="0" smtClean="0"/>
              <a:t/>
            </a:r>
            <a:br>
              <a:rPr lang="en-US" dirty="0" smtClean="0"/>
            </a:br>
            <a:endParaRPr lang="en-US" dirty="0"/>
          </a:p>
        </p:txBody>
      </p:sp>
    </p:spTree>
    <p:extLst>
      <p:ext uri="{BB962C8B-B14F-4D97-AF65-F5344CB8AC3E}">
        <p14:creationId xmlns:p14="http://schemas.microsoft.com/office/powerpoint/2010/main" val="63881827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FVII_Elixir.png"/>
          <p:cNvPicPr>
            <a:picLocks/>
          </p:cNvPicPr>
          <p:nvPr/>
        </p:nvPicPr>
        <p:blipFill>
          <a:blip r:embed="rId3">
            <a:extLst>
              <a:ext uri="{28A0092B-C50C-407E-A947-70E740481C1C}">
                <a14:useLocalDpi xmlns:a14="http://schemas.microsoft.com/office/drawing/2010/main" val="0"/>
              </a:ext>
            </a:extLst>
          </a:blip>
          <a:stretch>
            <a:fillRect/>
          </a:stretch>
        </p:blipFill>
        <p:spPr>
          <a:xfrm>
            <a:off x="133681" y="162320"/>
            <a:ext cx="8842025" cy="6540522"/>
          </a:xfrm>
          <a:prstGeom prst="rect">
            <a:avLst/>
          </a:prstGeom>
        </p:spPr>
      </p:pic>
      <p:sp>
        <p:nvSpPr>
          <p:cNvPr id="3" name="TextBox 2"/>
          <p:cNvSpPr txBox="1"/>
          <p:nvPr/>
        </p:nvSpPr>
        <p:spPr>
          <a:xfrm>
            <a:off x="704434" y="1369120"/>
            <a:ext cx="8165482" cy="769441"/>
          </a:xfrm>
          <a:prstGeom prst="rect">
            <a:avLst/>
          </a:prstGeom>
          <a:noFill/>
        </p:spPr>
        <p:txBody>
          <a:bodyPr wrap="square" rtlCol="0">
            <a:spAutoFit/>
          </a:bodyPr>
          <a:lstStyle/>
          <a:p>
            <a:r>
              <a:rPr lang="en-US" sz="4400" dirty="0" smtClean="0">
                <a:solidFill>
                  <a:schemeClr val="bg1"/>
                </a:solidFill>
              </a:rPr>
              <a:t>RESTORES HEALTH </a:t>
            </a:r>
            <a:r>
              <a:rPr lang="en-US" sz="4400" b="1" i="1" u="sng" dirty="0" smtClean="0">
                <a:solidFill>
                  <a:schemeClr val="bg1"/>
                </a:solidFill>
              </a:rPr>
              <a:t>AND</a:t>
            </a:r>
            <a:r>
              <a:rPr lang="en-US" sz="4400" dirty="0" smtClean="0">
                <a:solidFill>
                  <a:schemeClr val="bg1"/>
                </a:solidFill>
              </a:rPr>
              <a:t> MANA</a:t>
            </a:r>
            <a:endParaRPr lang="en-US" sz="4400" dirty="0">
              <a:solidFill>
                <a:schemeClr val="bg1"/>
              </a:solidFill>
            </a:endParaRPr>
          </a:p>
        </p:txBody>
      </p:sp>
    </p:spTree>
    <p:extLst>
      <p:ext uri="{BB962C8B-B14F-4D97-AF65-F5344CB8AC3E}">
        <p14:creationId xmlns:p14="http://schemas.microsoft.com/office/powerpoint/2010/main" val="273902529"/>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45720" indent="0">
              <a:buNone/>
            </a:pPr>
            <a:r>
              <a:rPr lang="en-US" dirty="0" smtClean="0"/>
              <a:t>A simple concurrent brute-force recursive Peg Solitaire solver which </a:t>
            </a:r>
            <a:r>
              <a:rPr lang="en-US" strike="sngStrike" dirty="0" smtClean="0"/>
              <a:t>absolutely does not</a:t>
            </a:r>
            <a:r>
              <a:rPr lang="en-US" dirty="0" smtClean="0"/>
              <a:t> sort of works</a:t>
            </a:r>
          </a:p>
          <a:p>
            <a:pPr marL="45720" indent="0" algn="ctr">
              <a:buNone/>
            </a:pPr>
            <a:endParaRPr lang="en-US" i="1" dirty="0">
              <a:solidFill>
                <a:srgbClr val="8F5902"/>
              </a:solidFill>
              <a:latin typeface="Consolas"/>
            </a:endParaRPr>
          </a:p>
          <a:p>
            <a:pPr marL="45720" indent="0" algn="ctr">
              <a:buNone/>
            </a:pPr>
            <a:r>
              <a:rPr lang="en-US" i="1" dirty="0">
                <a:solidFill>
                  <a:srgbClr val="8F5902"/>
                </a:solidFill>
                <a:latin typeface="Consolas"/>
              </a:rPr>
              <a:t>.............</a:t>
            </a:r>
          </a:p>
          <a:p>
            <a:pPr marL="45720" indent="0" algn="ctr">
              <a:buNone/>
            </a:pPr>
            <a:r>
              <a:rPr lang="en-US" i="1" dirty="0">
                <a:solidFill>
                  <a:srgbClr val="8F5902"/>
                </a:solidFill>
                <a:latin typeface="Consolas"/>
              </a:rPr>
              <a:t>.............</a:t>
            </a:r>
          </a:p>
          <a:p>
            <a:pPr marL="45720" indent="0" algn="ctr">
              <a:buNone/>
            </a:pPr>
            <a:r>
              <a:rPr lang="en-US" i="1" dirty="0">
                <a:solidFill>
                  <a:srgbClr val="8F5902"/>
                </a:solidFill>
                <a:latin typeface="Consolas"/>
              </a:rPr>
              <a:t>......</a:t>
            </a:r>
            <a:r>
              <a:rPr lang="en-US" i="1" dirty="0" smtClean="0">
                <a:solidFill>
                  <a:srgbClr val="8F5902"/>
                </a:solidFill>
                <a:latin typeface="Consolas"/>
              </a:rPr>
              <a:t>●.</a:t>
            </a:r>
            <a:r>
              <a:rPr lang="en-US" i="1" dirty="0">
                <a:solidFill>
                  <a:srgbClr val="8F5902"/>
                </a:solidFill>
                <a:latin typeface="Consolas"/>
              </a:rPr>
              <a:t>.....</a:t>
            </a:r>
          </a:p>
          <a:p>
            <a:pPr marL="45720" indent="0" algn="ctr">
              <a:buNone/>
            </a:pPr>
            <a:r>
              <a:rPr lang="en-US" i="1" dirty="0">
                <a:solidFill>
                  <a:srgbClr val="8F5902"/>
                </a:solidFill>
                <a:latin typeface="Consolas"/>
              </a:rPr>
              <a:t>.....</a:t>
            </a:r>
            <a:r>
              <a:rPr lang="en-US" i="1" dirty="0" smtClean="0">
                <a:solidFill>
                  <a:srgbClr val="8F5902"/>
                </a:solidFill>
                <a:latin typeface="Consolas"/>
              </a:rPr>
              <a:t>●.●.</a:t>
            </a:r>
            <a:r>
              <a:rPr lang="en-US" i="1" dirty="0">
                <a:solidFill>
                  <a:srgbClr val="8F5902"/>
                </a:solidFill>
                <a:latin typeface="Consolas"/>
              </a:rPr>
              <a:t>....</a:t>
            </a:r>
          </a:p>
          <a:p>
            <a:pPr marL="45720" indent="0" algn="ctr">
              <a:buNone/>
            </a:pPr>
            <a:r>
              <a:rPr lang="en-US" i="1" dirty="0">
                <a:solidFill>
                  <a:srgbClr val="8F5902"/>
                </a:solidFill>
                <a:latin typeface="Consolas"/>
              </a:rPr>
              <a:t>....</a:t>
            </a:r>
            <a:r>
              <a:rPr lang="en-US" i="1" dirty="0" smtClean="0">
                <a:solidFill>
                  <a:srgbClr val="8F5902"/>
                </a:solidFill>
                <a:latin typeface="Consolas"/>
              </a:rPr>
              <a:t>●.○.●.</a:t>
            </a:r>
            <a:r>
              <a:rPr lang="en-US" i="1" dirty="0">
                <a:solidFill>
                  <a:srgbClr val="8F5902"/>
                </a:solidFill>
                <a:latin typeface="Consolas"/>
              </a:rPr>
              <a:t>...</a:t>
            </a:r>
          </a:p>
          <a:p>
            <a:pPr marL="45720" indent="0" algn="ctr">
              <a:buNone/>
            </a:pPr>
            <a:r>
              <a:rPr lang="en-US" i="1" dirty="0">
                <a:solidFill>
                  <a:srgbClr val="8F5902"/>
                </a:solidFill>
                <a:latin typeface="Consolas"/>
              </a:rPr>
              <a:t>...</a:t>
            </a:r>
            <a:r>
              <a:rPr lang="en-US" i="1" dirty="0" smtClean="0">
                <a:solidFill>
                  <a:srgbClr val="8F5902"/>
                </a:solidFill>
                <a:latin typeface="Consolas"/>
              </a:rPr>
              <a:t>●.●.●.●.</a:t>
            </a:r>
            <a:r>
              <a:rPr lang="en-US" i="1" dirty="0">
                <a:solidFill>
                  <a:srgbClr val="8F5902"/>
                </a:solidFill>
                <a:latin typeface="Consolas"/>
              </a:rPr>
              <a:t>..</a:t>
            </a:r>
          </a:p>
          <a:p>
            <a:pPr marL="45720" indent="0" algn="ctr">
              <a:buNone/>
            </a:pPr>
            <a:r>
              <a:rPr lang="en-US" i="1" dirty="0">
                <a:solidFill>
                  <a:srgbClr val="8F5902"/>
                </a:solidFill>
                <a:latin typeface="Consolas"/>
              </a:rPr>
              <a:t>..</a:t>
            </a:r>
            <a:r>
              <a:rPr lang="en-US" i="1" dirty="0" smtClean="0">
                <a:solidFill>
                  <a:srgbClr val="8F5902"/>
                </a:solidFill>
                <a:latin typeface="Consolas"/>
              </a:rPr>
              <a:t>●.●.●.●.●.</a:t>
            </a:r>
            <a:r>
              <a:rPr lang="en-US" i="1" dirty="0">
                <a:solidFill>
                  <a:srgbClr val="8F5902"/>
                </a:solidFill>
                <a:latin typeface="Consolas"/>
              </a:rPr>
              <a:t>.</a:t>
            </a:r>
          </a:p>
          <a:p>
            <a:pPr marL="45720" indent="0" algn="ctr">
              <a:buNone/>
            </a:pPr>
            <a:r>
              <a:rPr lang="en-US" i="1" dirty="0">
                <a:solidFill>
                  <a:srgbClr val="8F5902"/>
                </a:solidFill>
                <a:latin typeface="Consolas"/>
              </a:rPr>
              <a:t>.............</a:t>
            </a:r>
          </a:p>
          <a:p>
            <a:pPr marL="45720" indent="0" algn="ctr">
              <a:buNone/>
            </a:pPr>
            <a:r>
              <a:rPr lang="en-US" i="1" dirty="0">
                <a:solidFill>
                  <a:srgbClr val="8F5902"/>
                </a:solidFill>
                <a:latin typeface="Consolas"/>
              </a:rPr>
              <a:t>.............</a:t>
            </a:r>
          </a:p>
          <a:p>
            <a:pPr marL="45720" indent="0" algn="ctr">
              <a:buNone/>
            </a:pPr>
            <a:endParaRPr lang="en-US" i="1" dirty="0" smtClean="0">
              <a:solidFill>
                <a:srgbClr val="8F5902"/>
              </a:solidFill>
              <a:latin typeface="Consolas"/>
            </a:endParaRPr>
          </a:p>
          <a:p>
            <a:endParaRPr lang="en-US" dirty="0"/>
          </a:p>
        </p:txBody>
      </p:sp>
      <p:sp>
        <p:nvSpPr>
          <p:cNvPr id="3" name="Text Placeholder 2"/>
          <p:cNvSpPr>
            <a:spLocks noGrp="1"/>
          </p:cNvSpPr>
          <p:nvPr>
            <p:ph type="body" sz="half" idx="2"/>
          </p:nvPr>
        </p:nvSpPr>
        <p:spPr/>
        <p:txBody>
          <a:bodyPr/>
          <a:lstStyle/>
          <a:p>
            <a:endParaRPr lang="en-US" dirty="0"/>
          </a:p>
        </p:txBody>
      </p:sp>
      <p:sp>
        <p:nvSpPr>
          <p:cNvPr id="4" name="Title 3"/>
          <p:cNvSpPr>
            <a:spLocks noGrp="1"/>
          </p:cNvSpPr>
          <p:nvPr>
            <p:ph type="title"/>
          </p:nvPr>
        </p:nvSpPr>
        <p:spPr/>
        <p:txBody>
          <a:bodyPr/>
          <a:lstStyle/>
          <a:p>
            <a:endParaRPr lang="en-US" dirty="0"/>
          </a:p>
        </p:txBody>
      </p:sp>
    </p:spTree>
    <p:extLst>
      <p:ext uri="{BB962C8B-B14F-4D97-AF65-F5344CB8AC3E}">
        <p14:creationId xmlns:p14="http://schemas.microsoft.com/office/powerpoint/2010/main" val="3069983387"/>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Nodes</a:t>
            </a:r>
          </a:p>
          <a:p>
            <a:pPr lvl="1"/>
            <a:r>
              <a:rPr lang="en-US" dirty="0" smtClean="0"/>
              <a:t>Instances of the </a:t>
            </a:r>
            <a:r>
              <a:rPr lang="en-US" dirty="0" err="1" smtClean="0"/>
              <a:t>Erlang</a:t>
            </a:r>
            <a:r>
              <a:rPr lang="en-US" dirty="0" smtClean="0"/>
              <a:t> VM across one or many machines</a:t>
            </a:r>
          </a:p>
          <a:p>
            <a:pPr lvl="1"/>
            <a:r>
              <a:rPr lang="en-US" dirty="0" smtClean="0"/>
              <a:t>Processes can send messages to processes on other nodes just like other local processes</a:t>
            </a:r>
          </a:p>
          <a:p>
            <a:pPr lvl="1"/>
            <a:endParaRPr lang="en-US" dirty="0"/>
          </a:p>
          <a:p>
            <a:r>
              <a:rPr lang="en-US" dirty="0" smtClean="0"/>
              <a:t>Processes can find each other across nodes via the :global name registry</a:t>
            </a:r>
          </a:p>
          <a:p>
            <a:endParaRPr lang="en-US" dirty="0" smtClean="0"/>
          </a:p>
          <a:p>
            <a:r>
              <a:rPr lang="en-US" dirty="0" smtClean="0"/>
              <a:t>Connections are bidirectional</a:t>
            </a:r>
          </a:p>
          <a:p>
            <a:endParaRPr lang="en-US" dirty="0" smtClean="0"/>
          </a:p>
          <a:p>
            <a:r>
              <a:rPr lang="en-US" dirty="0" smtClean="0"/>
              <a:t>Functions compiled in one node can be spawned as processes on another node</a:t>
            </a:r>
            <a:endParaRPr lang="en-US" dirty="0"/>
          </a:p>
        </p:txBody>
      </p:sp>
      <p:sp>
        <p:nvSpPr>
          <p:cNvPr id="3" name="Title 2"/>
          <p:cNvSpPr>
            <a:spLocks noGrp="1"/>
          </p:cNvSpPr>
          <p:nvPr>
            <p:ph type="title"/>
          </p:nvPr>
        </p:nvSpPr>
        <p:spPr/>
        <p:txBody>
          <a:bodyPr/>
          <a:lstStyle/>
          <a:p>
            <a:r>
              <a:rPr lang="en-US" dirty="0" smtClean="0"/>
              <a:t>DISTRIBUTED ELIXIR</a:t>
            </a:r>
            <a:endParaRPr lang="en-US" dirty="0"/>
          </a:p>
        </p:txBody>
      </p:sp>
    </p:spTree>
    <p:extLst>
      <p:ext uri="{BB962C8B-B14F-4D97-AF65-F5344CB8AC3E}">
        <p14:creationId xmlns:p14="http://schemas.microsoft.com/office/powerpoint/2010/main" val="430792298"/>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162326" y="162319"/>
            <a:ext cx="8660601" cy="6401754"/>
          </a:xfrm>
          <a:prstGeom prst="rect">
            <a:avLst/>
          </a:prstGeom>
          <a:noFill/>
        </p:spPr>
        <p:txBody>
          <a:bodyPr wrap="square" rtlCol="0">
            <a:spAutoFit/>
          </a:bodyPr>
          <a:lstStyle/>
          <a:p>
            <a:r>
              <a:rPr lang="en-US" sz="2800" b="1" dirty="0" err="1">
                <a:solidFill>
                  <a:srgbClr val="204A87"/>
                </a:solidFill>
                <a:latin typeface="Consolas"/>
              </a:rPr>
              <a:t>defmodule</a:t>
            </a:r>
            <a:r>
              <a:rPr lang="en-US" sz="2800" b="1" dirty="0">
                <a:solidFill>
                  <a:srgbClr val="204A87"/>
                </a:solidFill>
                <a:latin typeface="Consolas"/>
              </a:rPr>
              <a:t> </a:t>
            </a:r>
            <a:r>
              <a:rPr lang="en-US" sz="2800" b="1" dirty="0" err="1">
                <a:solidFill>
                  <a:srgbClr val="000000"/>
                </a:solidFill>
                <a:latin typeface="Consolas"/>
              </a:rPr>
              <a:t>Ponger</a:t>
            </a:r>
            <a:r>
              <a:rPr lang="en-US" sz="2800" b="1" dirty="0">
                <a:solidFill>
                  <a:srgbClr val="000000"/>
                </a:solidFill>
                <a:latin typeface="Consolas"/>
              </a:rPr>
              <a:t> </a:t>
            </a:r>
            <a:r>
              <a:rPr lang="en-US" sz="2800" b="1" dirty="0">
                <a:solidFill>
                  <a:srgbClr val="204A87"/>
                </a:solidFill>
                <a:latin typeface="Consolas"/>
              </a:rPr>
              <a:t>do</a:t>
            </a:r>
          </a:p>
          <a:p>
            <a:r>
              <a:rPr lang="en-US" sz="2800" b="1" dirty="0">
                <a:solidFill>
                  <a:srgbClr val="204A87"/>
                </a:solidFill>
                <a:latin typeface="Consolas"/>
              </a:rPr>
              <a:t>  </a:t>
            </a:r>
            <a:r>
              <a:rPr lang="en-US" sz="2800" b="1" dirty="0" err="1">
                <a:solidFill>
                  <a:srgbClr val="204A87"/>
                </a:solidFill>
                <a:latin typeface="Consolas"/>
              </a:rPr>
              <a:t>def</a:t>
            </a:r>
            <a:r>
              <a:rPr lang="en-US" sz="2800" b="1" dirty="0">
                <a:solidFill>
                  <a:srgbClr val="204A87"/>
                </a:solidFill>
                <a:latin typeface="Consolas"/>
              </a:rPr>
              <a:t> </a:t>
            </a:r>
            <a:r>
              <a:rPr lang="en-US" sz="2800" b="1" dirty="0">
                <a:solidFill>
                  <a:srgbClr val="000000"/>
                </a:solidFill>
                <a:latin typeface="Consolas"/>
              </a:rPr>
              <a:t>pong </a:t>
            </a:r>
            <a:r>
              <a:rPr lang="en-US" sz="2800" b="1" dirty="0">
                <a:solidFill>
                  <a:srgbClr val="204A87"/>
                </a:solidFill>
                <a:latin typeface="Consolas"/>
              </a:rPr>
              <a:t>do</a:t>
            </a:r>
          </a:p>
          <a:p>
            <a:r>
              <a:rPr lang="en-US" sz="2800" b="1" dirty="0">
                <a:solidFill>
                  <a:srgbClr val="204A87"/>
                </a:solidFill>
                <a:latin typeface="Consolas"/>
              </a:rPr>
              <a:t>    receive do</a:t>
            </a:r>
          </a:p>
          <a:p>
            <a:r>
              <a:rPr lang="da-DK" sz="2800" b="1" dirty="0">
                <a:solidFill>
                  <a:srgbClr val="204A87"/>
                </a:solidFill>
                <a:latin typeface="Consolas"/>
              </a:rPr>
              <a:t>      </a:t>
            </a:r>
            <a:r>
              <a:rPr lang="da-DK" sz="2800" b="1" dirty="0">
                <a:solidFill>
                  <a:srgbClr val="000000"/>
                </a:solidFill>
                <a:latin typeface="Consolas"/>
              </a:rPr>
              <a:t>{</a:t>
            </a:r>
            <a:r>
              <a:rPr lang="da-DK" sz="2800" b="1" dirty="0">
                <a:solidFill>
                  <a:srgbClr val="4E9A06"/>
                </a:solidFill>
                <a:latin typeface="Consolas"/>
              </a:rPr>
              <a:t>:ping</a:t>
            </a:r>
            <a:r>
              <a:rPr lang="da-DK" sz="2800" b="1" dirty="0">
                <a:solidFill>
                  <a:srgbClr val="000000"/>
                </a:solidFill>
                <a:latin typeface="Consolas"/>
              </a:rPr>
              <a:t>, pinger} </a:t>
            </a:r>
            <a:r>
              <a:rPr lang="da-DK" sz="2800" b="1" dirty="0">
                <a:solidFill>
                  <a:srgbClr val="CE5C00"/>
                </a:solidFill>
                <a:latin typeface="Consolas"/>
              </a:rPr>
              <a:t>-&gt;</a:t>
            </a:r>
          </a:p>
          <a:p>
            <a:r>
              <a:rPr lang="da-DK" sz="2800" dirty="0">
                <a:latin typeface="Consolas"/>
              </a:rPr>
              <a:t>        </a:t>
            </a:r>
            <a:r>
              <a:rPr lang="da-DK" sz="2800" dirty="0" err="1">
                <a:solidFill>
                  <a:srgbClr val="000000"/>
                </a:solidFill>
                <a:latin typeface="Consolas"/>
              </a:rPr>
              <a:t>IO</a:t>
            </a:r>
            <a:r>
              <a:rPr lang="da-DK" sz="2800" b="1" dirty="0" err="1">
                <a:solidFill>
                  <a:srgbClr val="CE5C00"/>
                </a:solidFill>
                <a:latin typeface="Consolas"/>
              </a:rPr>
              <a:t>.</a:t>
            </a:r>
            <a:r>
              <a:rPr lang="da-DK" sz="2800" b="1" dirty="0" err="1">
                <a:solidFill>
                  <a:srgbClr val="000000"/>
                </a:solidFill>
                <a:latin typeface="Consolas"/>
              </a:rPr>
              <a:t>puts</a:t>
            </a:r>
            <a:r>
              <a:rPr lang="da-DK" sz="2800" b="1" dirty="0">
                <a:solidFill>
                  <a:srgbClr val="000000"/>
                </a:solidFill>
                <a:latin typeface="Consolas"/>
              </a:rPr>
              <a:t>(</a:t>
            </a:r>
            <a:r>
              <a:rPr lang="da-DK" sz="2800" b="1" dirty="0">
                <a:solidFill>
                  <a:srgbClr val="4E9A06"/>
                </a:solidFill>
                <a:latin typeface="Consolas"/>
              </a:rPr>
              <a:t>"\n\n\</a:t>
            </a:r>
            <a:r>
              <a:rPr lang="da-DK" sz="2800" b="1" dirty="0" err="1">
                <a:solidFill>
                  <a:srgbClr val="4E9A06"/>
                </a:solidFill>
                <a:latin typeface="Consolas"/>
              </a:rPr>
              <a:t>nPING</a:t>
            </a:r>
            <a:r>
              <a:rPr lang="da-DK" sz="2800" b="1" dirty="0">
                <a:solidFill>
                  <a:srgbClr val="4E9A06"/>
                </a:solidFill>
                <a:latin typeface="Consolas"/>
              </a:rPr>
              <a:t>!"</a:t>
            </a:r>
            <a:r>
              <a:rPr lang="da-DK" sz="2800" b="1" dirty="0">
                <a:solidFill>
                  <a:srgbClr val="000000"/>
                </a:solidFill>
                <a:latin typeface="Consolas"/>
              </a:rPr>
              <a:t>)</a:t>
            </a:r>
          </a:p>
          <a:p>
            <a:r>
              <a:rPr lang="fi-FI" sz="2800" dirty="0">
                <a:latin typeface="Consolas"/>
              </a:rPr>
              <a:t>        </a:t>
            </a:r>
            <a:r>
              <a:rPr lang="fi-FI" sz="2800" dirty="0">
                <a:solidFill>
                  <a:srgbClr val="4E9A06"/>
                </a:solidFill>
                <a:latin typeface="Consolas"/>
              </a:rPr>
              <a:t>:timer</a:t>
            </a:r>
            <a:r>
              <a:rPr lang="fi-FI" sz="2800" b="1" dirty="0">
                <a:solidFill>
                  <a:srgbClr val="CE5C00"/>
                </a:solidFill>
                <a:latin typeface="Consolas"/>
              </a:rPr>
              <a:t>.</a:t>
            </a:r>
            <a:r>
              <a:rPr lang="fi-FI" sz="2800" b="1" dirty="0">
                <a:solidFill>
                  <a:srgbClr val="000000"/>
                </a:solidFill>
                <a:latin typeface="Consolas"/>
              </a:rPr>
              <a:t>sleep(</a:t>
            </a:r>
            <a:r>
              <a:rPr lang="fi-FI" sz="2800" b="1" dirty="0">
                <a:solidFill>
                  <a:srgbClr val="0000CF"/>
                </a:solidFill>
                <a:latin typeface="Consolas"/>
              </a:rPr>
              <a:t>1000</a:t>
            </a:r>
            <a:r>
              <a:rPr lang="fi-FI" sz="2800" b="1" dirty="0">
                <a:solidFill>
                  <a:srgbClr val="000000"/>
                </a:solidFill>
                <a:latin typeface="Consolas"/>
              </a:rPr>
              <a:t>)</a:t>
            </a:r>
          </a:p>
          <a:p>
            <a:r>
              <a:rPr lang="en-US" sz="2800" dirty="0">
                <a:latin typeface="Consolas"/>
              </a:rPr>
              <a:t>        </a:t>
            </a:r>
            <a:r>
              <a:rPr lang="en-US" sz="2800" dirty="0" err="1">
                <a:solidFill>
                  <a:srgbClr val="000000"/>
                </a:solidFill>
                <a:latin typeface="Consolas"/>
              </a:rPr>
              <a:t>pinger</a:t>
            </a:r>
            <a:r>
              <a:rPr lang="en-US" sz="2800" dirty="0">
                <a:solidFill>
                  <a:srgbClr val="000000"/>
                </a:solidFill>
                <a:latin typeface="Consolas"/>
              </a:rPr>
              <a:t> </a:t>
            </a:r>
            <a:r>
              <a:rPr lang="en-US" sz="2800" b="1" dirty="0">
                <a:solidFill>
                  <a:srgbClr val="CE5C00"/>
                </a:solidFill>
                <a:latin typeface="Consolas"/>
              </a:rPr>
              <a:t>&lt;- </a:t>
            </a:r>
            <a:r>
              <a:rPr lang="en-US" sz="2800" b="1" dirty="0">
                <a:solidFill>
                  <a:srgbClr val="000000"/>
                </a:solidFill>
                <a:latin typeface="Consolas"/>
              </a:rPr>
              <a:t>{</a:t>
            </a:r>
            <a:r>
              <a:rPr lang="en-US" sz="2800" b="1" dirty="0">
                <a:solidFill>
                  <a:srgbClr val="4E9A06"/>
                </a:solidFill>
                <a:latin typeface="Consolas"/>
              </a:rPr>
              <a:t>:pong</a:t>
            </a:r>
            <a:r>
              <a:rPr lang="en-US" sz="2800" b="1" dirty="0">
                <a:solidFill>
                  <a:srgbClr val="000000"/>
                </a:solidFill>
                <a:latin typeface="Consolas"/>
              </a:rPr>
              <a:t>, self}</a:t>
            </a:r>
          </a:p>
          <a:p>
            <a:r>
              <a:rPr lang="en-US" sz="2800" dirty="0">
                <a:latin typeface="Consolas"/>
              </a:rPr>
              <a:t>    </a:t>
            </a:r>
            <a:r>
              <a:rPr lang="en-US" sz="2800" b="1" dirty="0">
                <a:solidFill>
                  <a:srgbClr val="204A87"/>
                </a:solidFill>
                <a:latin typeface="Consolas"/>
              </a:rPr>
              <a:t>end</a:t>
            </a:r>
          </a:p>
          <a:p>
            <a:r>
              <a:rPr lang="en-US" sz="2800" dirty="0">
                <a:latin typeface="Consolas"/>
              </a:rPr>
              <a:t>    </a:t>
            </a:r>
            <a:r>
              <a:rPr lang="en-US" sz="2800" dirty="0">
                <a:solidFill>
                  <a:srgbClr val="000000"/>
                </a:solidFill>
                <a:latin typeface="Consolas"/>
              </a:rPr>
              <a:t>pong</a:t>
            </a:r>
          </a:p>
          <a:p>
            <a:r>
              <a:rPr lang="en-US" sz="2800" dirty="0">
                <a:latin typeface="Consolas"/>
              </a:rPr>
              <a:t>  </a:t>
            </a:r>
            <a:r>
              <a:rPr lang="en-US" sz="2800" b="1" dirty="0">
                <a:solidFill>
                  <a:srgbClr val="204A87"/>
                </a:solidFill>
                <a:latin typeface="Consolas"/>
              </a:rPr>
              <a:t>end</a:t>
            </a:r>
          </a:p>
          <a:p>
            <a:r>
              <a:rPr lang="en-US" sz="2800" b="1" dirty="0">
                <a:solidFill>
                  <a:srgbClr val="204A87"/>
                </a:solidFill>
                <a:latin typeface="Consolas"/>
              </a:rPr>
              <a:t>end</a:t>
            </a:r>
          </a:p>
          <a:p>
            <a:endParaRPr lang="en-US" sz="2800" dirty="0">
              <a:latin typeface="Consolas"/>
            </a:endParaRPr>
          </a:p>
          <a:p>
            <a:r>
              <a:rPr lang="en-US" sz="2800" dirty="0" err="1">
                <a:solidFill>
                  <a:srgbClr val="000000"/>
                </a:solidFill>
                <a:latin typeface="Consolas"/>
              </a:rPr>
              <a:t>ponger_pid</a:t>
            </a:r>
            <a:r>
              <a:rPr lang="en-US" sz="2800" dirty="0">
                <a:solidFill>
                  <a:srgbClr val="000000"/>
                </a:solidFill>
                <a:latin typeface="Consolas"/>
              </a:rPr>
              <a:t> </a:t>
            </a:r>
            <a:r>
              <a:rPr lang="en-US" sz="2800" b="1" dirty="0">
                <a:solidFill>
                  <a:srgbClr val="CE5C00"/>
                </a:solidFill>
                <a:latin typeface="Consolas"/>
              </a:rPr>
              <a:t>= </a:t>
            </a:r>
            <a:r>
              <a:rPr lang="en-US" sz="2800" b="1" dirty="0">
                <a:solidFill>
                  <a:srgbClr val="000000"/>
                </a:solidFill>
                <a:latin typeface="Consolas"/>
              </a:rPr>
              <a:t>spawn(</a:t>
            </a:r>
            <a:r>
              <a:rPr lang="en-US" sz="2800" b="1" dirty="0" err="1">
                <a:solidFill>
                  <a:srgbClr val="000000"/>
                </a:solidFill>
                <a:latin typeface="Consolas"/>
              </a:rPr>
              <a:t>Ponger</a:t>
            </a:r>
            <a:r>
              <a:rPr lang="en-US" sz="2800" b="1" dirty="0">
                <a:solidFill>
                  <a:srgbClr val="000000"/>
                </a:solidFill>
                <a:latin typeface="Consolas"/>
              </a:rPr>
              <a:t>, </a:t>
            </a:r>
            <a:r>
              <a:rPr lang="en-US" sz="2800" b="1" dirty="0">
                <a:solidFill>
                  <a:srgbClr val="4E9A06"/>
                </a:solidFill>
                <a:latin typeface="Consolas"/>
              </a:rPr>
              <a:t>:pong</a:t>
            </a:r>
            <a:r>
              <a:rPr lang="en-US" sz="2800" b="1" dirty="0">
                <a:solidFill>
                  <a:srgbClr val="000000"/>
                </a:solidFill>
                <a:latin typeface="Consolas"/>
              </a:rPr>
              <a:t>, [])</a:t>
            </a:r>
          </a:p>
          <a:p>
            <a:r>
              <a:rPr lang="en-US" sz="2800" dirty="0">
                <a:solidFill>
                  <a:srgbClr val="4E9A06"/>
                </a:solidFill>
                <a:latin typeface="Consolas"/>
              </a:rPr>
              <a:t>:</a:t>
            </a:r>
            <a:r>
              <a:rPr lang="en-US" sz="2800" dirty="0" err="1">
                <a:solidFill>
                  <a:srgbClr val="4E9A06"/>
                </a:solidFill>
                <a:latin typeface="Consolas"/>
              </a:rPr>
              <a:t>global</a:t>
            </a:r>
            <a:r>
              <a:rPr lang="en-US" sz="2800" b="1" dirty="0" err="1">
                <a:solidFill>
                  <a:srgbClr val="CE5C00"/>
                </a:solidFill>
                <a:latin typeface="Consolas"/>
              </a:rPr>
              <a:t>.</a:t>
            </a:r>
            <a:r>
              <a:rPr lang="en-US" sz="2800" b="1" dirty="0" err="1">
                <a:solidFill>
                  <a:srgbClr val="000000"/>
                </a:solidFill>
                <a:latin typeface="Consolas"/>
              </a:rPr>
              <a:t>register_name</a:t>
            </a:r>
            <a:r>
              <a:rPr lang="en-US" sz="2800" b="1" dirty="0">
                <a:solidFill>
                  <a:srgbClr val="000000"/>
                </a:solidFill>
                <a:latin typeface="Consolas"/>
              </a:rPr>
              <a:t>(</a:t>
            </a:r>
            <a:r>
              <a:rPr lang="en-US" sz="2800" b="1" dirty="0">
                <a:solidFill>
                  <a:srgbClr val="4E9A06"/>
                </a:solidFill>
                <a:latin typeface="Consolas"/>
              </a:rPr>
              <a:t>:</a:t>
            </a:r>
            <a:r>
              <a:rPr lang="en-US" sz="2800" b="1" dirty="0" err="1">
                <a:solidFill>
                  <a:srgbClr val="4E9A06"/>
                </a:solidFill>
                <a:latin typeface="Consolas"/>
              </a:rPr>
              <a:t>ponger</a:t>
            </a:r>
            <a:r>
              <a:rPr lang="en-US" sz="2800" b="1" dirty="0">
                <a:solidFill>
                  <a:srgbClr val="000000"/>
                </a:solidFill>
                <a:latin typeface="Consolas"/>
              </a:rPr>
              <a:t>, </a:t>
            </a:r>
            <a:r>
              <a:rPr lang="en-US" sz="2800" b="1" dirty="0" err="1">
                <a:solidFill>
                  <a:srgbClr val="000000"/>
                </a:solidFill>
                <a:latin typeface="Consolas"/>
              </a:rPr>
              <a:t>ponger_pid</a:t>
            </a:r>
            <a:r>
              <a:rPr lang="en-US" sz="2800" b="1" dirty="0">
                <a:solidFill>
                  <a:srgbClr val="000000"/>
                </a:solidFill>
                <a:latin typeface="Consolas"/>
              </a:rPr>
              <a:t>)</a:t>
            </a:r>
          </a:p>
          <a:p>
            <a:endParaRPr lang="en-US" dirty="0"/>
          </a:p>
        </p:txBody>
      </p:sp>
    </p:spTree>
    <p:extLst>
      <p:ext uri="{BB962C8B-B14F-4D97-AF65-F5344CB8AC3E}">
        <p14:creationId xmlns:p14="http://schemas.microsoft.com/office/powerpoint/2010/main" val="9662670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210070" y="238705"/>
            <a:ext cx="8736990" cy="6463309"/>
          </a:xfrm>
          <a:prstGeom prst="rect">
            <a:avLst/>
          </a:prstGeom>
          <a:noFill/>
        </p:spPr>
        <p:txBody>
          <a:bodyPr wrap="square" rtlCol="0">
            <a:spAutoFit/>
          </a:bodyPr>
          <a:lstStyle/>
          <a:p>
            <a:r>
              <a:rPr lang="en-US" dirty="0" err="1">
                <a:solidFill>
                  <a:srgbClr val="000000"/>
                </a:solidFill>
                <a:latin typeface="Consolas"/>
              </a:rPr>
              <a:t>Node</a:t>
            </a:r>
            <a:r>
              <a:rPr lang="en-US" b="1" dirty="0" err="1">
                <a:solidFill>
                  <a:srgbClr val="CE5C00"/>
                </a:solidFill>
                <a:latin typeface="Consolas"/>
              </a:rPr>
              <a:t>.</a:t>
            </a:r>
            <a:r>
              <a:rPr lang="en-US" b="1" dirty="0" err="1">
                <a:solidFill>
                  <a:srgbClr val="000000"/>
                </a:solidFill>
                <a:latin typeface="Consolas"/>
              </a:rPr>
              <a:t>connect</a:t>
            </a:r>
            <a:r>
              <a:rPr lang="en-US" b="1" dirty="0">
                <a:solidFill>
                  <a:srgbClr val="000000"/>
                </a:solidFill>
                <a:latin typeface="Consolas"/>
              </a:rPr>
              <a:t>(:</a:t>
            </a:r>
            <a:r>
              <a:rPr lang="en-US" b="1" dirty="0">
                <a:solidFill>
                  <a:srgbClr val="4E9A06"/>
                </a:solidFill>
                <a:latin typeface="Consolas"/>
              </a:rPr>
              <a:t>'ponger@MAC-WG9059'</a:t>
            </a:r>
            <a:r>
              <a:rPr lang="en-US" b="1" dirty="0">
                <a:solidFill>
                  <a:srgbClr val="000000"/>
                </a:solidFill>
                <a:latin typeface="Consolas"/>
              </a:rPr>
              <a:t>)</a:t>
            </a:r>
          </a:p>
          <a:p>
            <a:r>
              <a:rPr lang="en-US" i="1" dirty="0">
                <a:solidFill>
                  <a:srgbClr val="8F5902"/>
                </a:solidFill>
                <a:latin typeface="Consolas"/>
              </a:rPr>
              <a:t># not sure why but it fails if we try to find the</a:t>
            </a:r>
          </a:p>
          <a:p>
            <a:r>
              <a:rPr lang="en-US" i="1" dirty="0">
                <a:solidFill>
                  <a:srgbClr val="8F5902"/>
                </a:solidFill>
                <a:latin typeface="Consolas"/>
              </a:rPr>
              <a:t># name immediately after connecting</a:t>
            </a:r>
          </a:p>
          <a:p>
            <a:r>
              <a:rPr lang="en-US" dirty="0">
                <a:solidFill>
                  <a:srgbClr val="4E9A06"/>
                </a:solidFill>
                <a:latin typeface="Consolas"/>
              </a:rPr>
              <a:t>:</a:t>
            </a:r>
            <a:r>
              <a:rPr lang="en-US" dirty="0" err="1">
                <a:solidFill>
                  <a:srgbClr val="4E9A06"/>
                </a:solidFill>
                <a:latin typeface="Consolas"/>
              </a:rPr>
              <a:t>timer</a:t>
            </a:r>
            <a:r>
              <a:rPr lang="en-US" b="1" dirty="0" err="1">
                <a:solidFill>
                  <a:srgbClr val="CE5C00"/>
                </a:solidFill>
                <a:latin typeface="Consolas"/>
              </a:rPr>
              <a:t>.</a:t>
            </a:r>
            <a:r>
              <a:rPr lang="en-US" b="1" dirty="0" err="1">
                <a:solidFill>
                  <a:srgbClr val="000000"/>
                </a:solidFill>
                <a:latin typeface="Consolas"/>
              </a:rPr>
              <a:t>sleep</a:t>
            </a:r>
            <a:r>
              <a:rPr lang="en-US" b="1" dirty="0">
                <a:solidFill>
                  <a:srgbClr val="000000"/>
                </a:solidFill>
                <a:latin typeface="Consolas"/>
              </a:rPr>
              <a:t>(</a:t>
            </a:r>
            <a:r>
              <a:rPr lang="en-US" b="1" dirty="0">
                <a:solidFill>
                  <a:srgbClr val="0000CF"/>
                </a:solidFill>
                <a:latin typeface="Consolas"/>
              </a:rPr>
              <a:t>500</a:t>
            </a:r>
            <a:r>
              <a:rPr lang="en-US" b="1" dirty="0">
                <a:solidFill>
                  <a:srgbClr val="000000"/>
                </a:solidFill>
                <a:latin typeface="Consolas"/>
              </a:rPr>
              <a:t>)</a:t>
            </a:r>
          </a:p>
          <a:p>
            <a:r>
              <a:rPr lang="en-US" dirty="0" err="1">
                <a:solidFill>
                  <a:srgbClr val="000000"/>
                </a:solidFill>
                <a:latin typeface="Consolas"/>
              </a:rPr>
              <a:t>ponger_pid</a:t>
            </a:r>
            <a:r>
              <a:rPr lang="en-US" dirty="0">
                <a:solidFill>
                  <a:srgbClr val="000000"/>
                </a:solidFill>
                <a:latin typeface="Consolas"/>
              </a:rPr>
              <a:t> </a:t>
            </a:r>
            <a:r>
              <a:rPr lang="en-US" b="1" dirty="0">
                <a:solidFill>
                  <a:srgbClr val="CE5C00"/>
                </a:solidFill>
                <a:latin typeface="Consolas"/>
              </a:rPr>
              <a:t>= </a:t>
            </a:r>
            <a:r>
              <a:rPr lang="en-US" b="1" dirty="0">
                <a:solidFill>
                  <a:srgbClr val="4E9A06"/>
                </a:solidFill>
                <a:latin typeface="Consolas"/>
              </a:rPr>
              <a:t>:</a:t>
            </a:r>
            <a:r>
              <a:rPr lang="en-US" b="1" dirty="0" err="1">
                <a:solidFill>
                  <a:srgbClr val="4E9A06"/>
                </a:solidFill>
                <a:latin typeface="Consolas"/>
              </a:rPr>
              <a:t>global</a:t>
            </a:r>
            <a:r>
              <a:rPr lang="en-US" b="1" dirty="0" err="1">
                <a:solidFill>
                  <a:srgbClr val="CE5C00"/>
                </a:solidFill>
                <a:latin typeface="Consolas"/>
              </a:rPr>
              <a:t>.</a:t>
            </a:r>
            <a:r>
              <a:rPr lang="en-US" b="1" dirty="0" err="1">
                <a:solidFill>
                  <a:srgbClr val="000000"/>
                </a:solidFill>
                <a:latin typeface="Consolas"/>
              </a:rPr>
              <a:t>whereis_name</a:t>
            </a:r>
            <a:r>
              <a:rPr lang="en-US" b="1" dirty="0">
                <a:solidFill>
                  <a:srgbClr val="000000"/>
                </a:solidFill>
                <a:latin typeface="Consolas"/>
              </a:rPr>
              <a:t>(</a:t>
            </a:r>
            <a:r>
              <a:rPr lang="en-US" b="1" dirty="0">
                <a:solidFill>
                  <a:srgbClr val="4E9A06"/>
                </a:solidFill>
                <a:latin typeface="Consolas"/>
              </a:rPr>
              <a:t>:</a:t>
            </a:r>
            <a:r>
              <a:rPr lang="en-US" b="1" dirty="0" err="1">
                <a:solidFill>
                  <a:srgbClr val="4E9A06"/>
                </a:solidFill>
                <a:latin typeface="Consolas"/>
              </a:rPr>
              <a:t>ponger</a:t>
            </a:r>
            <a:r>
              <a:rPr lang="en-US" b="1" dirty="0">
                <a:solidFill>
                  <a:srgbClr val="000000"/>
                </a:solidFill>
                <a:latin typeface="Consolas"/>
              </a:rPr>
              <a:t>)</a:t>
            </a:r>
          </a:p>
          <a:p>
            <a:endParaRPr lang="en-US" dirty="0">
              <a:latin typeface="Consolas"/>
            </a:endParaRPr>
          </a:p>
          <a:p>
            <a:endParaRPr lang="en-US" dirty="0">
              <a:latin typeface="Consolas"/>
            </a:endParaRPr>
          </a:p>
          <a:p>
            <a:r>
              <a:rPr lang="en-US" b="1" dirty="0" err="1">
                <a:solidFill>
                  <a:srgbClr val="204A87"/>
                </a:solidFill>
                <a:latin typeface="Consolas"/>
              </a:rPr>
              <a:t>defmodule</a:t>
            </a:r>
            <a:r>
              <a:rPr lang="en-US" b="1" dirty="0">
                <a:solidFill>
                  <a:srgbClr val="204A87"/>
                </a:solidFill>
                <a:latin typeface="Consolas"/>
              </a:rPr>
              <a:t> </a:t>
            </a:r>
            <a:r>
              <a:rPr lang="en-US" b="1" dirty="0" err="1">
                <a:solidFill>
                  <a:srgbClr val="000000"/>
                </a:solidFill>
                <a:latin typeface="Consolas"/>
              </a:rPr>
              <a:t>Pinger</a:t>
            </a:r>
            <a:r>
              <a:rPr lang="en-US" b="1" dirty="0">
                <a:solidFill>
                  <a:srgbClr val="000000"/>
                </a:solidFill>
                <a:latin typeface="Consolas"/>
              </a:rPr>
              <a:t> </a:t>
            </a:r>
            <a:r>
              <a:rPr lang="en-US" b="1" dirty="0">
                <a:solidFill>
                  <a:srgbClr val="204A87"/>
                </a:solidFill>
                <a:latin typeface="Consolas"/>
              </a:rPr>
              <a:t>do</a:t>
            </a:r>
          </a:p>
          <a:p>
            <a:r>
              <a:rPr lang="en-US" b="1" dirty="0">
                <a:solidFill>
                  <a:srgbClr val="204A87"/>
                </a:solidFill>
                <a:latin typeface="Consolas"/>
              </a:rPr>
              <a:t>  </a:t>
            </a:r>
            <a:r>
              <a:rPr lang="en-US" b="1" dirty="0" err="1">
                <a:solidFill>
                  <a:srgbClr val="204A87"/>
                </a:solidFill>
                <a:latin typeface="Consolas"/>
              </a:rPr>
              <a:t>def</a:t>
            </a:r>
            <a:r>
              <a:rPr lang="en-US" b="1" dirty="0">
                <a:solidFill>
                  <a:srgbClr val="204A87"/>
                </a:solidFill>
                <a:latin typeface="Consolas"/>
              </a:rPr>
              <a:t> </a:t>
            </a:r>
            <a:r>
              <a:rPr lang="en-US" b="1" dirty="0">
                <a:solidFill>
                  <a:srgbClr val="000000"/>
                </a:solidFill>
                <a:latin typeface="Consolas"/>
              </a:rPr>
              <a:t>ping(</a:t>
            </a:r>
            <a:r>
              <a:rPr lang="en-US" b="1" dirty="0" err="1">
                <a:solidFill>
                  <a:srgbClr val="000000"/>
                </a:solidFill>
                <a:latin typeface="Consolas"/>
              </a:rPr>
              <a:t>ponger_pid</a:t>
            </a:r>
            <a:r>
              <a:rPr lang="en-US" b="1" dirty="0">
                <a:solidFill>
                  <a:srgbClr val="000000"/>
                </a:solidFill>
                <a:latin typeface="Consolas"/>
              </a:rPr>
              <a:t>) </a:t>
            </a:r>
            <a:r>
              <a:rPr lang="en-US" b="1" dirty="0">
                <a:solidFill>
                  <a:srgbClr val="204A87"/>
                </a:solidFill>
                <a:latin typeface="Consolas"/>
              </a:rPr>
              <a:t>do</a:t>
            </a:r>
          </a:p>
          <a:p>
            <a:r>
              <a:rPr lang="en-US" b="1" dirty="0">
                <a:solidFill>
                  <a:srgbClr val="204A87"/>
                </a:solidFill>
                <a:latin typeface="Consolas"/>
              </a:rPr>
              <a:t>    </a:t>
            </a:r>
            <a:r>
              <a:rPr lang="en-US" b="1" dirty="0" err="1">
                <a:solidFill>
                  <a:srgbClr val="000000"/>
                </a:solidFill>
                <a:latin typeface="Consolas"/>
              </a:rPr>
              <a:t>ponger_pid</a:t>
            </a:r>
            <a:r>
              <a:rPr lang="en-US" b="1" dirty="0">
                <a:solidFill>
                  <a:srgbClr val="000000"/>
                </a:solidFill>
                <a:latin typeface="Consolas"/>
              </a:rPr>
              <a:t> </a:t>
            </a:r>
            <a:r>
              <a:rPr lang="en-US" b="1" dirty="0">
                <a:solidFill>
                  <a:srgbClr val="CE5C00"/>
                </a:solidFill>
                <a:latin typeface="Consolas"/>
              </a:rPr>
              <a:t>&lt;- </a:t>
            </a:r>
            <a:r>
              <a:rPr lang="en-US" b="1" dirty="0">
                <a:solidFill>
                  <a:srgbClr val="000000"/>
                </a:solidFill>
                <a:latin typeface="Consolas"/>
              </a:rPr>
              <a:t>{</a:t>
            </a:r>
            <a:r>
              <a:rPr lang="en-US" b="1" dirty="0">
                <a:solidFill>
                  <a:srgbClr val="4E9A06"/>
                </a:solidFill>
                <a:latin typeface="Consolas"/>
              </a:rPr>
              <a:t>:ping</a:t>
            </a:r>
            <a:r>
              <a:rPr lang="en-US" b="1" dirty="0">
                <a:solidFill>
                  <a:srgbClr val="000000"/>
                </a:solidFill>
                <a:latin typeface="Consolas"/>
              </a:rPr>
              <a:t>, self}</a:t>
            </a:r>
          </a:p>
          <a:p>
            <a:r>
              <a:rPr lang="en-US" dirty="0">
                <a:latin typeface="Consolas"/>
              </a:rPr>
              <a:t>    </a:t>
            </a:r>
            <a:r>
              <a:rPr lang="en-US" b="1" dirty="0">
                <a:solidFill>
                  <a:srgbClr val="204A87"/>
                </a:solidFill>
                <a:latin typeface="Consolas"/>
              </a:rPr>
              <a:t>receive do</a:t>
            </a:r>
          </a:p>
          <a:p>
            <a:r>
              <a:rPr lang="en-US" b="1" dirty="0">
                <a:solidFill>
                  <a:srgbClr val="204A87"/>
                </a:solidFill>
                <a:latin typeface="Consolas"/>
              </a:rPr>
              <a:t>      </a:t>
            </a:r>
            <a:r>
              <a:rPr lang="en-US" b="1" dirty="0">
                <a:solidFill>
                  <a:srgbClr val="000000"/>
                </a:solidFill>
                <a:latin typeface="Consolas"/>
              </a:rPr>
              <a:t>{</a:t>
            </a:r>
            <a:r>
              <a:rPr lang="en-US" b="1" dirty="0">
                <a:solidFill>
                  <a:srgbClr val="4E9A06"/>
                </a:solidFill>
                <a:latin typeface="Consolas"/>
              </a:rPr>
              <a:t>:pong</a:t>
            </a:r>
            <a:r>
              <a:rPr lang="en-US" b="1" dirty="0">
                <a:solidFill>
                  <a:srgbClr val="000000"/>
                </a:solidFill>
                <a:latin typeface="Consolas"/>
              </a:rPr>
              <a:t>, </a:t>
            </a:r>
            <a:r>
              <a:rPr lang="en-US" b="1" dirty="0" err="1">
                <a:solidFill>
                  <a:srgbClr val="000000"/>
                </a:solidFill>
                <a:latin typeface="Consolas"/>
              </a:rPr>
              <a:t>ponger_pid</a:t>
            </a:r>
            <a:r>
              <a:rPr lang="en-US" b="1" dirty="0">
                <a:solidFill>
                  <a:srgbClr val="000000"/>
                </a:solidFill>
                <a:latin typeface="Consolas"/>
              </a:rPr>
              <a:t>} </a:t>
            </a:r>
            <a:r>
              <a:rPr lang="en-US" b="1" dirty="0">
                <a:solidFill>
                  <a:srgbClr val="CE5C00"/>
                </a:solidFill>
                <a:latin typeface="Consolas"/>
              </a:rPr>
              <a:t>-&gt;</a:t>
            </a:r>
          </a:p>
          <a:p>
            <a:r>
              <a:rPr lang="en-US" dirty="0">
                <a:latin typeface="Consolas"/>
              </a:rPr>
              <a:t>        </a:t>
            </a:r>
            <a:r>
              <a:rPr lang="en-US" dirty="0" err="1">
                <a:solidFill>
                  <a:srgbClr val="000000"/>
                </a:solidFill>
                <a:latin typeface="Consolas"/>
              </a:rPr>
              <a:t>IO</a:t>
            </a:r>
            <a:r>
              <a:rPr lang="en-US" b="1" dirty="0" err="1">
                <a:solidFill>
                  <a:srgbClr val="CE5C00"/>
                </a:solidFill>
                <a:latin typeface="Consolas"/>
              </a:rPr>
              <a:t>.</a:t>
            </a:r>
            <a:r>
              <a:rPr lang="en-US" b="1" dirty="0" err="1">
                <a:solidFill>
                  <a:srgbClr val="000000"/>
                </a:solidFill>
                <a:latin typeface="Consolas"/>
              </a:rPr>
              <a:t>puts</a:t>
            </a:r>
            <a:r>
              <a:rPr lang="en-US" b="1" dirty="0">
                <a:solidFill>
                  <a:srgbClr val="000000"/>
                </a:solidFill>
                <a:latin typeface="Consolas"/>
              </a:rPr>
              <a:t>(</a:t>
            </a:r>
            <a:r>
              <a:rPr lang="en-US" b="1" dirty="0">
                <a:solidFill>
                  <a:srgbClr val="4E9A06"/>
                </a:solidFill>
                <a:latin typeface="Consolas"/>
              </a:rPr>
              <a:t>"PONG!\n\n\n"</a:t>
            </a:r>
            <a:r>
              <a:rPr lang="en-US" b="1" dirty="0">
                <a:solidFill>
                  <a:srgbClr val="000000"/>
                </a:solidFill>
                <a:latin typeface="Consolas"/>
              </a:rPr>
              <a:t>)</a:t>
            </a:r>
          </a:p>
          <a:p>
            <a:r>
              <a:rPr lang="fi-FI" dirty="0">
                <a:latin typeface="Consolas"/>
              </a:rPr>
              <a:t>        </a:t>
            </a:r>
            <a:r>
              <a:rPr lang="fi-FI" dirty="0">
                <a:solidFill>
                  <a:srgbClr val="4E9A06"/>
                </a:solidFill>
                <a:latin typeface="Consolas"/>
              </a:rPr>
              <a:t>:timer</a:t>
            </a:r>
            <a:r>
              <a:rPr lang="fi-FI" b="1" dirty="0">
                <a:solidFill>
                  <a:srgbClr val="CE5C00"/>
                </a:solidFill>
                <a:latin typeface="Consolas"/>
              </a:rPr>
              <a:t>.</a:t>
            </a:r>
            <a:r>
              <a:rPr lang="fi-FI" b="1" dirty="0">
                <a:solidFill>
                  <a:srgbClr val="000000"/>
                </a:solidFill>
                <a:latin typeface="Consolas"/>
              </a:rPr>
              <a:t>sleep(</a:t>
            </a:r>
            <a:r>
              <a:rPr lang="fi-FI" b="1" dirty="0">
                <a:solidFill>
                  <a:srgbClr val="0000CF"/>
                </a:solidFill>
                <a:latin typeface="Consolas"/>
              </a:rPr>
              <a:t>1000</a:t>
            </a:r>
            <a:r>
              <a:rPr lang="fi-FI" b="1" dirty="0">
                <a:solidFill>
                  <a:srgbClr val="000000"/>
                </a:solidFill>
                <a:latin typeface="Consolas"/>
              </a:rPr>
              <a:t>)</a:t>
            </a:r>
          </a:p>
          <a:p>
            <a:r>
              <a:rPr lang="en-US" dirty="0">
                <a:latin typeface="Consolas"/>
              </a:rPr>
              <a:t>        </a:t>
            </a:r>
            <a:r>
              <a:rPr lang="en-US" dirty="0" err="1">
                <a:solidFill>
                  <a:srgbClr val="000000"/>
                </a:solidFill>
                <a:latin typeface="Consolas"/>
              </a:rPr>
              <a:t>ponger_pid</a:t>
            </a:r>
            <a:r>
              <a:rPr lang="en-US" dirty="0">
                <a:solidFill>
                  <a:srgbClr val="000000"/>
                </a:solidFill>
                <a:latin typeface="Consolas"/>
              </a:rPr>
              <a:t> </a:t>
            </a:r>
            <a:r>
              <a:rPr lang="en-US" b="1" dirty="0">
                <a:solidFill>
                  <a:srgbClr val="CE5C00"/>
                </a:solidFill>
                <a:latin typeface="Consolas"/>
              </a:rPr>
              <a:t>&lt;- </a:t>
            </a:r>
            <a:r>
              <a:rPr lang="en-US" b="1" dirty="0">
                <a:solidFill>
                  <a:srgbClr val="000000"/>
                </a:solidFill>
                <a:latin typeface="Consolas"/>
              </a:rPr>
              <a:t>{</a:t>
            </a:r>
            <a:r>
              <a:rPr lang="en-US" b="1" dirty="0">
                <a:solidFill>
                  <a:srgbClr val="4E9A06"/>
                </a:solidFill>
                <a:latin typeface="Consolas"/>
              </a:rPr>
              <a:t>:ping</a:t>
            </a:r>
            <a:r>
              <a:rPr lang="en-US" b="1" dirty="0">
                <a:solidFill>
                  <a:srgbClr val="000000"/>
                </a:solidFill>
                <a:latin typeface="Consolas"/>
              </a:rPr>
              <a:t>, self}</a:t>
            </a:r>
          </a:p>
          <a:p>
            <a:r>
              <a:rPr lang="en-US" dirty="0">
                <a:latin typeface="Consolas"/>
              </a:rPr>
              <a:t>    </a:t>
            </a:r>
            <a:r>
              <a:rPr lang="en-US" b="1" dirty="0">
                <a:solidFill>
                  <a:srgbClr val="204A87"/>
                </a:solidFill>
                <a:latin typeface="Consolas"/>
              </a:rPr>
              <a:t>end</a:t>
            </a:r>
          </a:p>
          <a:p>
            <a:r>
              <a:rPr lang="en-US" dirty="0">
                <a:latin typeface="Consolas"/>
              </a:rPr>
              <a:t>    </a:t>
            </a:r>
            <a:r>
              <a:rPr lang="en-US" dirty="0">
                <a:solidFill>
                  <a:srgbClr val="000000"/>
                </a:solidFill>
                <a:latin typeface="Consolas"/>
              </a:rPr>
              <a:t>ping</a:t>
            </a:r>
            <a:r>
              <a:rPr lang="en-US" b="1" dirty="0">
                <a:solidFill>
                  <a:srgbClr val="000000"/>
                </a:solidFill>
                <a:latin typeface="Consolas"/>
              </a:rPr>
              <a:t>(</a:t>
            </a:r>
            <a:r>
              <a:rPr lang="en-US" b="1" dirty="0" err="1">
                <a:solidFill>
                  <a:srgbClr val="000000"/>
                </a:solidFill>
                <a:latin typeface="Consolas"/>
              </a:rPr>
              <a:t>ponger_pid</a:t>
            </a:r>
            <a:r>
              <a:rPr lang="en-US" b="1" dirty="0">
                <a:solidFill>
                  <a:srgbClr val="000000"/>
                </a:solidFill>
                <a:latin typeface="Consolas"/>
              </a:rPr>
              <a:t>)</a:t>
            </a:r>
          </a:p>
          <a:p>
            <a:r>
              <a:rPr lang="en-US" dirty="0">
                <a:latin typeface="Consolas"/>
              </a:rPr>
              <a:t>  </a:t>
            </a:r>
            <a:r>
              <a:rPr lang="en-US" b="1" dirty="0">
                <a:solidFill>
                  <a:srgbClr val="204A87"/>
                </a:solidFill>
                <a:latin typeface="Consolas"/>
              </a:rPr>
              <a:t>end</a:t>
            </a:r>
          </a:p>
          <a:p>
            <a:r>
              <a:rPr lang="en-US" b="1" dirty="0">
                <a:solidFill>
                  <a:srgbClr val="204A87"/>
                </a:solidFill>
                <a:latin typeface="Consolas"/>
              </a:rPr>
              <a:t>end</a:t>
            </a:r>
          </a:p>
          <a:p>
            <a:endParaRPr lang="en-US" dirty="0">
              <a:latin typeface="Consolas"/>
            </a:endParaRPr>
          </a:p>
          <a:p>
            <a:r>
              <a:rPr lang="en-US" dirty="0" err="1">
                <a:solidFill>
                  <a:srgbClr val="000000"/>
                </a:solidFill>
                <a:latin typeface="Consolas"/>
              </a:rPr>
              <a:t>pinger_pid</a:t>
            </a:r>
            <a:r>
              <a:rPr lang="en-US" dirty="0">
                <a:solidFill>
                  <a:srgbClr val="000000"/>
                </a:solidFill>
                <a:latin typeface="Consolas"/>
              </a:rPr>
              <a:t> </a:t>
            </a:r>
            <a:r>
              <a:rPr lang="en-US" b="1" dirty="0">
                <a:solidFill>
                  <a:srgbClr val="CE5C00"/>
                </a:solidFill>
                <a:latin typeface="Consolas"/>
              </a:rPr>
              <a:t>= </a:t>
            </a:r>
            <a:r>
              <a:rPr lang="en-US" b="1" dirty="0">
                <a:solidFill>
                  <a:srgbClr val="000000"/>
                </a:solidFill>
                <a:latin typeface="Consolas"/>
              </a:rPr>
              <a:t>spawn(</a:t>
            </a:r>
            <a:r>
              <a:rPr lang="en-US" b="1" dirty="0" err="1">
                <a:solidFill>
                  <a:srgbClr val="000000"/>
                </a:solidFill>
                <a:latin typeface="Consolas"/>
              </a:rPr>
              <a:t>Pinger</a:t>
            </a:r>
            <a:r>
              <a:rPr lang="en-US" b="1" dirty="0">
                <a:solidFill>
                  <a:srgbClr val="000000"/>
                </a:solidFill>
                <a:latin typeface="Consolas"/>
              </a:rPr>
              <a:t>, </a:t>
            </a:r>
            <a:r>
              <a:rPr lang="en-US" b="1" dirty="0">
                <a:solidFill>
                  <a:srgbClr val="4E9A06"/>
                </a:solidFill>
                <a:latin typeface="Consolas"/>
              </a:rPr>
              <a:t>:ping</a:t>
            </a:r>
            <a:r>
              <a:rPr lang="en-US" b="1" dirty="0">
                <a:solidFill>
                  <a:srgbClr val="000000"/>
                </a:solidFill>
                <a:latin typeface="Consolas"/>
              </a:rPr>
              <a:t>, [</a:t>
            </a:r>
            <a:r>
              <a:rPr lang="en-US" b="1" dirty="0" err="1">
                <a:solidFill>
                  <a:srgbClr val="000000"/>
                </a:solidFill>
                <a:latin typeface="Consolas"/>
              </a:rPr>
              <a:t>ponger_pid</a:t>
            </a:r>
            <a:r>
              <a:rPr lang="en-US" b="1" dirty="0">
                <a:solidFill>
                  <a:srgbClr val="000000"/>
                </a:solidFill>
                <a:latin typeface="Consolas"/>
              </a:rPr>
              <a:t>])</a:t>
            </a:r>
          </a:p>
          <a:p>
            <a:r>
              <a:rPr lang="en-US" dirty="0">
                <a:solidFill>
                  <a:srgbClr val="4E9A06"/>
                </a:solidFill>
                <a:latin typeface="Consolas"/>
              </a:rPr>
              <a:t>:</a:t>
            </a:r>
            <a:r>
              <a:rPr lang="en-US" dirty="0" err="1">
                <a:solidFill>
                  <a:srgbClr val="4E9A06"/>
                </a:solidFill>
                <a:latin typeface="Consolas"/>
              </a:rPr>
              <a:t>global</a:t>
            </a:r>
            <a:r>
              <a:rPr lang="en-US" b="1" dirty="0" err="1">
                <a:solidFill>
                  <a:srgbClr val="CE5C00"/>
                </a:solidFill>
                <a:latin typeface="Consolas"/>
              </a:rPr>
              <a:t>.</a:t>
            </a:r>
            <a:r>
              <a:rPr lang="en-US" b="1" dirty="0" err="1">
                <a:solidFill>
                  <a:srgbClr val="000000"/>
                </a:solidFill>
                <a:latin typeface="Consolas"/>
              </a:rPr>
              <a:t>register_name</a:t>
            </a:r>
            <a:r>
              <a:rPr lang="en-US" b="1" dirty="0">
                <a:solidFill>
                  <a:srgbClr val="000000"/>
                </a:solidFill>
                <a:latin typeface="Consolas"/>
              </a:rPr>
              <a:t>(</a:t>
            </a:r>
            <a:r>
              <a:rPr lang="en-US" b="1" dirty="0">
                <a:solidFill>
                  <a:srgbClr val="4E9A06"/>
                </a:solidFill>
                <a:latin typeface="Consolas"/>
              </a:rPr>
              <a:t>:</a:t>
            </a:r>
            <a:r>
              <a:rPr lang="en-US" b="1" dirty="0" err="1">
                <a:solidFill>
                  <a:srgbClr val="4E9A06"/>
                </a:solidFill>
                <a:latin typeface="Consolas"/>
              </a:rPr>
              <a:t>pinger</a:t>
            </a:r>
            <a:r>
              <a:rPr lang="en-US" b="1" dirty="0">
                <a:solidFill>
                  <a:srgbClr val="000000"/>
                </a:solidFill>
                <a:latin typeface="Consolas"/>
              </a:rPr>
              <a:t>, </a:t>
            </a:r>
            <a:r>
              <a:rPr lang="en-US" b="1" dirty="0" err="1">
                <a:solidFill>
                  <a:srgbClr val="000000"/>
                </a:solidFill>
                <a:latin typeface="Consolas"/>
              </a:rPr>
              <a:t>pinger_pid</a:t>
            </a:r>
            <a:r>
              <a:rPr lang="en-US" b="1" dirty="0">
                <a:solidFill>
                  <a:srgbClr val="000000"/>
                </a:solidFill>
                <a:latin typeface="Consolas"/>
              </a:rPr>
              <a:t>)</a:t>
            </a:r>
          </a:p>
          <a:p>
            <a:endParaRPr lang="en-US" dirty="0"/>
          </a:p>
        </p:txBody>
      </p:sp>
    </p:spTree>
    <p:extLst>
      <p:ext uri="{BB962C8B-B14F-4D97-AF65-F5344CB8AC3E}">
        <p14:creationId xmlns:p14="http://schemas.microsoft.com/office/powerpoint/2010/main" val="22287088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AND NOW, A BRIEF DEMONSTRATION</a:t>
            </a:r>
            <a:endParaRPr lang="en-US" sz="3600" dirty="0"/>
          </a:p>
        </p:txBody>
      </p:sp>
      <p:pic>
        <p:nvPicPr>
          <p:cNvPr id="3" name="Picture 2" descr="twirl.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5453" y="1977236"/>
            <a:ext cx="6368931" cy="4203495"/>
          </a:xfrm>
          <a:prstGeom prst="rect">
            <a:avLst/>
          </a:prstGeom>
        </p:spPr>
      </p:pic>
    </p:spTree>
    <p:extLst>
      <p:ext uri="{BB962C8B-B14F-4D97-AF65-F5344CB8AC3E}">
        <p14:creationId xmlns:p14="http://schemas.microsoft.com/office/powerpoint/2010/main" val="1915058951"/>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 indent="0">
              <a:buNone/>
            </a:pPr>
            <a:r>
              <a:rPr lang="en-US" sz="2400" b="1" dirty="0" err="1">
                <a:solidFill>
                  <a:srgbClr val="204A87"/>
                </a:solidFill>
                <a:latin typeface="Consolas"/>
              </a:rPr>
              <a:t>defmodule</a:t>
            </a:r>
            <a:r>
              <a:rPr lang="en-US" sz="2400" b="1" dirty="0">
                <a:solidFill>
                  <a:srgbClr val="204A87"/>
                </a:solidFill>
                <a:latin typeface="Consolas"/>
              </a:rPr>
              <a:t> </a:t>
            </a:r>
            <a:r>
              <a:rPr lang="en-US" sz="2400" b="1" dirty="0">
                <a:solidFill>
                  <a:srgbClr val="000000"/>
                </a:solidFill>
                <a:latin typeface="Consolas"/>
              </a:rPr>
              <a:t>Test </a:t>
            </a:r>
            <a:r>
              <a:rPr lang="en-US" sz="2400" b="1" dirty="0">
                <a:solidFill>
                  <a:srgbClr val="204A87"/>
                </a:solidFill>
                <a:latin typeface="Consolas"/>
              </a:rPr>
              <a:t>do</a:t>
            </a:r>
          </a:p>
          <a:p>
            <a:pPr marL="45720" indent="0">
              <a:buNone/>
            </a:pPr>
            <a:r>
              <a:rPr lang="de-DE" sz="2400" b="1" dirty="0">
                <a:solidFill>
                  <a:srgbClr val="204A87"/>
                </a:solidFill>
                <a:latin typeface="Consolas"/>
              </a:rPr>
              <a:t>  </a:t>
            </a:r>
            <a:r>
              <a:rPr lang="de-DE" sz="2400" b="1" dirty="0">
                <a:solidFill>
                  <a:srgbClr val="000000"/>
                </a:solidFill>
                <a:latin typeface="Consolas"/>
              </a:rPr>
              <a:t>@</a:t>
            </a:r>
            <a:r>
              <a:rPr lang="de-DE" sz="2400" b="1" dirty="0" err="1">
                <a:solidFill>
                  <a:srgbClr val="000000"/>
                </a:solidFill>
                <a:latin typeface="Consolas"/>
              </a:rPr>
              <a:t>list</a:t>
            </a:r>
            <a:r>
              <a:rPr lang="de-DE" sz="2400" b="1" dirty="0">
                <a:solidFill>
                  <a:srgbClr val="000000"/>
                </a:solidFill>
                <a:latin typeface="Consolas"/>
              </a:rPr>
              <a:t> [</a:t>
            </a:r>
            <a:r>
              <a:rPr lang="de-DE" sz="2400" b="1" dirty="0">
                <a:solidFill>
                  <a:srgbClr val="0000CF"/>
                </a:solidFill>
                <a:latin typeface="Consolas"/>
              </a:rPr>
              <a:t>1</a:t>
            </a:r>
            <a:r>
              <a:rPr lang="de-DE" sz="2400" b="1" dirty="0">
                <a:solidFill>
                  <a:srgbClr val="000000"/>
                </a:solidFill>
                <a:latin typeface="Consolas"/>
              </a:rPr>
              <a:t>, </a:t>
            </a:r>
            <a:r>
              <a:rPr lang="de-DE" sz="2400" b="1" dirty="0">
                <a:solidFill>
                  <a:srgbClr val="0000CF"/>
                </a:solidFill>
                <a:latin typeface="Consolas"/>
              </a:rPr>
              <a:t>2</a:t>
            </a:r>
            <a:r>
              <a:rPr lang="de-DE" sz="2400" b="1" dirty="0">
                <a:solidFill>
                  <a:srgbClr val="000000"/>
                </a:solidFill>
                <a:latin typeface="Consolas"/>
              </a:rPr>
              <a:t>]</a:t>
            </a:r>
          </a:p>
          <a:p>
            <a:pPr marL="45720" indent="0">
              <a:buNone/>
            </a:pPr>
            <a:r>
              <a:rPr lang="de-DE" sz="2400" dirty="0">
                <a:latin typeface="Consolas"/>
              </a:rPr>
              <a:t>  </a:t>
            </a:r>
            <a:r>
              <a:rPr lang="de-DE" sz="2400" dirty="0">
                <a:solidFill>
                  <a:srgbClr val="000000"/>
                </a:solidFill>
                <a:latin typeface="Consolas"/>
              </a:rPr>
              <a:t>@</a:t>
            </a:r>
            <a:r>
              <a:rPr lang="de-DE" sz="2400" dirty="0" err="1">
                <a:solidFill>
                  <a:srgbClr val="000000"/>
                </a:solidFill>
                <a:latin typeface="Consolas"/>
              </a:rPr>
              <a:t>count</a:t>
            </a:r>
            <a:r>
              <a:rPr lang="de-DE" sz="2400" dirty="0">
                <a:solidFill>
                  <a:srgbClr val="000000"/>
                </a:solidFill>
                <a:latin typeface="Consolas"/>
              </a:rPr>
              <a:t> </a:t>
            </a:r>
            <a:r>
              <a:rPr lang="de-DE" sz="2400" dirty="0" err="1">
                <a:solidFill>
                  <a:srgbClr val="000000"/>
                </a:solidFill>
                <a:latin typeface="Consolas"/>
              </a:rPr>
              <a:t>Enum</a:t>
            </a:r>
            <a:r>
              <a:rPr lang="de-DE" sz="2400" b="1" dirty="0" err="1">
                <a:solidFill>
                  <a:srgbClr val="CE5C00"/>
                </a:solidFill>
                <a:latin typeface="Consolas"/>
              </a:rPr>
              <a:t>.</a:t>
            </a:r>
            <a:r>
              <a:rPr lang="de-DE" sz="2400" b="1" dirty="0" err="1">
                <a:solidFill>
                  <a:srgbClr val="000000"/>
                </a:solidFill>
                <a:latin typeface="Consolas"/>
              </a:rPr>
              <a:t>count</a:t>
            </a:r>
            <a:r>
              <a:rPr lang="de-DE" sz="2400" b="1" dirty="0">
                <a:solidFill>
                  <a:srgbClr val="000000"/>
                </a:solidFill>
                <a:latin typeface="Consolas"/>
              </a:rPr>
              <a:t>(@List)</a:t>
            </a:r>
          </a:p>
          <a:p>
            <a:pPr marL="45720" indent="0">
              <a:buNone/>
            </a:pPr>
            <a:r>
              <a:rPr lang="de-DE" sz="2400" b="1" dirty="0">
                <a:solidFill>
                  <a:srgbClr val="204A87"/>
                </a:solidFill>
                <a:latin typeface="Consolas"/>
              </a:rPr>
              <a:t>end</a:t>
            </a:r>
          </a:p>
          <a:p>
            <a:pPr marL="45720" indent="0">
              <a:buNone/>
            </a:pPr>
            <a:endParaRPr lang="en-US" sz="2400" b="1" dirty="0">
              <a:solidFill>
                <a:srgbClr val="204A87"/>
              </a:solidFill>
              <a:latin typeface="Consolas"/>
            </a:endParaRPr>
          </a:p>
          <a:p>
            <a:pPr marL="45720" indent="0">
              <a:buNone/>
            </a:pPr>
            <a:r>
              <a:rPr lang="en-US" sz="2400" b="1" dirty="0">
                <a:solidFill>
                  <a:srgbClr val="CE5C00"/>
                </a:solidFill>
                <a:latin typeface="Consolas"/>
              </a:rPr>
              <a:t>** </a:t>
            </a:r>
            <a:r>
              <a:rPr lang="en-US" sz="2400" b="1" dirty="0">
                <a:solidFill>
                  <a:srgbClr val="000000"/>
                </a:solidFill>
                <a:latin typeface="Consolas"/>
              </a:rPr>
              <a:t>(</a:t>
            </a:r>
            <a:r>
              <a:rPr lang="en-US" sz="2400" b="1" dirty="0" err="1">
                <a:solidFill>
                  <a:srgbClr val="000000"/>
                </a:solidFill>
                <a:latin typeface="Consolas"/>
              </a:rPr>
              <a:t>Protocol</a:t>
            </a:r>
            <a:r>
              <a:rPr lang="en-US" sz="2400" b="1" dirty="0" err="1">
                <a:solidFill>
                  <a:srgbClr val="CE5C00"/>
                </a:solidFill>
                <a:latin typeface="Consolas"/>
              </a:rPr>
              <a:t>.</a:t>
            </a:r>
            <a:r>
              <a:rPr lang="en-US" sz="2400" b="1" dirty="0" err="1">
                <a:solidFill>
                  <a:srgbClr val="000000"/>
                </a:solidFill>
                <a:latin typeface="Consolas"/>
              </a:rPr>
              <a:t>UndefinedError</a:t>
            </a:r>
            <a:r>
              <a:rPr lang="en-US" sz="2400" b="1" dirty="0">
                <a:solidFill>
                  <a:srgbClr val="000000"/>
                </a:solidFill>
                <a:latin typeface="Consolas"/>
              </a:rPr>
              <a:t>) protocol Enumerable </a:t>
            </a:r>
            <a:r>
              <a:rPr lang="en-US" sz="2400" b="1" dirty="0">
                <a:solidFill>
                  <a:srgbClr val="204A87"/>
                </a:solidFill>
                <a:latin typeface="Consolas"/>
              </a:rPr>
              <a:t>not </a:t>
            </a:r>
            <a:r>
              <a:rPr lang="en-US" sz="2400" b="1" dirty="0">
                <a:solidFill>
                  <a:srgbClr val="000000"/>
                </a:solidFill>
                <a:latin typeface="Consolas"/>
              </a:rPr>
              <a:t>implemented for true</a:t>
            </a:r>
          </a:p>
          <a:p>
            <a:pPr marL="45720" indent="0">
              <a:buNone/>
            </a:pPr>
            <a:r>
              <a:rPr lang="en-US" sz="2400" dirty="0">
                <a:latin typeface="Consolas"/>
              </a:rPr>
              <a:t>    </a:t>
            </a:r>
            <a:r>
              <a:rPr lang="en-US" sz="2400" b="1" dirty="0">
                <a:solidFill>
                  <a:srgbClr val="CE5C00"/>
                </a:solidFill>
                <a:latin typeface="Consolas"/>
              </a:rPr>
              <a:t>/</a:t>
            </a:r>
            <a:r>
              <a:rPr lang="en-US" sz="2400" b="1" dirty="0">
                <a:solidFill>
                  <a:srgbClr val="000000"/>
                </a:solidFill>
                <a:latin typeface="Consolas"/>
              </a:rPr>
              <a:t>private</a:t>
            </a:r>
            <a:r>
              <a:rPr lang="en-US" sz="2400" b="1" dirty="0">
                <a:solidFill>
                  <a:srgbClr val="CE5C00"/>
                </a:solidFill>
                <a:latin typeface="Consolas"/>
              </a:rPr>
              <a:t>/</a:t>
            </a:r>
            <a:r>
              <a:rPr lang="en-US" sz="2400" b="1" dirty="0" err="1">
                <a:solidFill>
                  <a:srgbClr val="000000"/>
                </a:solidFill>
                <a:latin typeface="Consolas"/>
              </a:rPr>
              <a:t>tmp</a:t>
            </a:r>
            <a:r>
              <a:rPr lang="en-US" sz="2400" b="1" dirty="0">
                <a:solidFill>
                  <a:srgbClr val="CE5C00"/>
                </a:solidFill>
                <a:latin typeface="Consolas"/>
              </a:rPr>
              <a:t>/</a:t>
            </a:r>
            <a:r>
              <a:rPr lang="en-US" sz="2400" b="1" dirty="0">
                <a:solidFill>
                  <a:srgbClr val="000000"/>
                </a:solidFill>
                <a:latin typeface="Consolas"/>
              </a:rPr>
              <a:t>elixir</a:t>
            </a:r>
            <a:r>
              <a:rPr lang="en-US" sz="2400" b="1" dirty="0">
                <a:solidFill>
                  <a:srgbClr val="CE5C00"/>
                </a:solidFill>
                <a:latin typeface="Consolas"/>
              </a:rPr>
              <a:t>-</a:t>
            </a:r>
            <a:r>
              <a:rPr lang="en-US" sz="2400" b="1" dirty="0">
                <a:solidFill>
                  <a:srgbClr val="000000"/>
                </a:solidFill>
                <a:latin typeface="Consolas"/>
              </a:rPr>
              <a:t>agZ4</a:t>
            </a:r>
            <a:r>
              <a:rPr lang="en-US" sz="2400" b="1" dirty="0">
                <a:solidFill>
                  <a:srgbClr val="CE5C00"/>
                </a:solidFill>
                <a:latin typeface="Consolas"/>
              </a:rPr>
              <a:t>/</a:t>
            </a:r>
            <a:r>
              <a:rPr lang="en-US" sz="2400" b="1" dirty="0">
                <a:solidFill>
                  <a:srgbClr val="000000"/>
                </a:solidFill>
                <a:latin typeface="Consolas"/>
              </a:rPr>
              <a:t>elixir</a:t>
            </a:r>
            <a:r>
              <a:rPr lang="en-US" sz="2400" b="1" dirty="0">
                <a:solidFill>
                  <a:srgbClr val="CE5C00"/>
                </a:solidFill>
                <a:latin typeface="Consolas"/>
              </a:rPr>
              <a:t>-</a:t>
            </a:r>
            <a:r>
              <a:rPr lang="en-US" sz="2400" b="1" dirty="0">
                <a:solidFill>
                  <a:srgbClr val="0000CF"/>
                </a:solidFill>
                <a:latin typeface="Consolas"/>
              </a:rPr>
              <a:t>0.10</a:t>
            </a:r>
            <a:r>
              <a:rPr lang="en-US" sz="2400" b="1" dirty="0">
                <a:solidFill>
                  <a:srgbClr val="CE5C00"/>
                </a:solidFill>
                <a:latin typeface="Consolas"/>
              </a:rPr>
              <a:t>.</a:t>
            </a:r>
            <a:r>
              <a:rPr lang="en-US" sz="2400" b="1" dirty="0">
                <a:solidFill>
                  <a:srgbClr val="0000CF"/>
                </a:solidFill>
                <a:latin typeface="Consolas"/>
              </a:rPr>
              <a:t>3</a:t>
            </a:r>
            <a:r>
              <a:rPr lang="en-US" sz="2400" b="1" dirty="0">
                <a:solidFill>
                  <a:srgbClr val="CE5C00"/>
                </a:solidFill>
                <a:latin typeface="Consolas"/>
              </a:rPr>
              <a:t>/</a:t>
            </a:r>
            <a:r>
              <a:rPr lang="en-US" sz="2400" b="1" dirty="0">
                <a:solidFill>
                  <a:srgbClr val="000000"/>
                </a:solidFill>
                <a:latin typeface="Consolas"/>
              </a:rPr>
              <a:t>lib</a:t>
            </a:r>
            <a:r>
              <a:rPr lang="en-US" sz="2400" b="1" dirty="0">
                <a:solidFill>
                  <a:srgbClr val="CE5C00"/>
                </a:solidFill>
                <a:latin typeface="Consolas"/>
              </a:rPr>
              <a:t>/</a:t>
            </a:r>
            <a:r>
              <a:rPr lang="en-US" sz="2400" b="1" dirty="0">
                <a:solidFill>
                  <a:srgbClr val="000000"/>
                </a:solidFill>
                <a:latin typeface="Consolas"/>
              </a:rPr>
              <a:t>elixir</a:t>
            </a:r>
            <a:r>
              <a:rPr lang="en-US" sz="2400" b="1" dirty="0">
                <a:solidFill>
                  <a:srgbClr val="CE5C00"/>
                </a:solidFill>
                <a:latin typeface="Consolas"/>
              </a:rPr>
              <a:t>/</a:t>
            </a:r>
            <a:r>
              <a:rPr lang="en-US" sz="2400" b="1" dirty="0">
                <a:solidFill>
                  <a:srgbClr val="000000"/>
                </a:solidFill>
                <a:latin typeface="Consolas"/>
              </a:rPr>
              <a:t>lib</a:t>
            </a:r>
            <a:r>
              <a:rPr lang="en-US" sz="2400" b="1" dirty="0">
                <a:solidFill>
                  <a:srgbClr val="CE5C00"/>
                </a:solidFill>
                <a:latin typeface="Consolas"/>
              </a:rPr>
              <a:t>/</a:t>
            </a:r>
            <a:r>
              <a:rPr lang="en-US" sz="2400" b="1" dirty="0">
                <a:solidFill>
                  <a:srgbClr val="000000"/>
                </a:solidFill>
                <a:latin typeface="Consolas"/>
              </a:rPr>
              <a:t>enum</a:t>
            </a:r>
            <a:r>
              <a:rPr lang="en-US" sz="2400" b="1" dirty="0">
                <a:solidFill>
                  <a:srgbClr val="CE5C00"/>
                </a:solidFill>
                <a:latin typeface="Consolas"/>
              </a:rPr>
              <a:t>.</a:t>
            </a:r>
            <a:r>
              <a:rPr lang="en-US" sz="2400" b="1" dirty="0">
                <a:solidFill>
                  <a:srgbClr val="4E9A06"/>
                </a:solidFill>
                <a:latin typeface="Consolas"/>
              </a:rPr>
              <a:t>ex:</a:t>
            </a:r>
            <a:r>
              <a:rPr lang="en-US" sz="2400" b="1" dirty="0">
                <a:solidFill>
                  <a:srgbClr val="0000CF"/>
                </a:solidFill>
                <a:latin typeface="Consolas"/>
              </a:rPr>
              <a:t>49</a:t>
            </a:r>
            <a:r>
              <a:rPr lang="en-US" sz="2400" b="1" dirty="0">
                <a:solidFill>
                  <a:srgbClr val="000000"/>
                </a:solidFill>
                <a:latin typeface="Consolas"/>
              </a:rPr>
              <a:t>: </a:t>
            </a:r>
            <a:r>
              <a:rPr lang="en-US" sz="2400" b="1" dirty="0" err="1">
                <a:solidFill>
                  <a:srgbClr val="000000"/>
                </a:solidFill>
                <a:latin typeface="Consolas"/>
              </a:rPr>
              <a:t>Enumerable</a:t>
            </a:r>
            <a:r>
              <a:rPr lang="en-US" sz="2400" b="1" dirty="0" err="1">
                <a:solidFill>
                  <a:srgbClr val="CE5C00"/>
                </a:solidFill>
                <a:latin typeface="Consolas"/>
              </a:rPr>
              <a:t>.</a:t>
            </a:r>
            <a:r>
              <a:rPr lang="en-US" sz="2400" b="1" dirty="0" err="1">
                <a:solidFill>
                  <a:srgbClr val="000000"/>
                </a:solidFill>
                <a:latin typeface="Consolas"/>
              </a:rPr>
              <a:t>count</a:t>
            </a:r>
            <a:r>
              <a:rPr lang="en-US" sz="2400" b="1" dirty="0">
                <a:solidFill>
                  <a:srgbClr val="CE5C00"/>
                </a:solidFill>
                <a:latin typeface="Consolas"/>
              </a:rPr>
              <a:t>/</a:t>
            </a:r>
            <a:r>
              <a:rPr lang="en-US" sz="2400" b="1" dirty="0">
                <a:solidFill>
                  <a:srgbClr val="0000CF"/>
                </a:solidFill>
                <a:latin typeface="Consolas"/>
              </a:rPr>
              <a:t>1</a:t>
            </a:r>
          </a:p>
          <a:p>
            <a:pPr marL="45720" indent="0">
              <a:buNone/>
            </a:pPr>
            <a:endParaRPr lang="en-US" b="1" dirty="0">
              <a:solidFill>
                <a:srgbClr val="204A87"/>
              </a:solidFill>
              <a:latin typeface="Consolas"/>
            </a:endParaRPr>
          </a:p>
        </p:txBody>
      </p:sp>
      <p:sp>
        <p:nvSpPr>
          <p:cNvPr id="3" name="Title 2"/>
          <p:cNvSpPr>
            <a:spLocks noGrp="1"/>
          </p:cNvSpPr>
          <p:nvPr>
            <p:ph type="title"/>
          </p:nvPr>
        </p:nvSpPr>
        <p:spPr/>
        <p:txBody>
          <a:bodyPr/>
          <a:lstStyle/>
          <a:p>
            <a:r>
              <a:rPr lang="en-US" dirty="0" smtClean="0"/>
              <a:t>ODDITIES</a:t>
            </a:r>
            <a:endParaRPr lang="en-US" dirty="0"/>
          </a:p>
        </p:txBody>
      </p:sp>
    </p:spTree>
    <p:extLst>
      <p:ext uri="{BB962C8B-B14F-4D97-AF65-F5344CB8AC3E}">
        <p14:creationId xmlns:p14="http://schemas.microsoft.com/office/powerpoint/2010/main" val="364227060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err="1" smtClean="0"/>
              <a:t>def</a:t>
            </a:r>
            <a:r>
              <a:rPr lang="en-US" dirty="0" smtClean="0"/>
              <a:t> keyword only allowed in modules</a:t>
            </a:r>
          </a:p>
          <a:p>
            <a:r>
              <a:rPr lang="en-US" dirty="0" smtClean="0"/>
              <a:t>Calling a function that’s not from a module:</a:t>
            </a:r>
          </a:p>
          <a:p>
            <a:pPr lvl="1"/>
            <a:r>
              <a:rPr lang="en-US" dirty="0">
                <a:solidFill>
                  <a:srgbClr val="000000"/>
                </a:solidFill>
                <a:latin typeface="Consolas"/>
              </a:rPr>
              <a:t>square </a:t>
            </a:r>
            <a:r>
              <a:rPr lang="en-US" b="1" dirty="0">
                <a:solidFill>
                  <a:srgbClr val="CE5C00"/>
                </a:solidFill>
                <a:latin typeface="Consolas"/>
              </a:rPr>
              <a:t>= </a:t>
            </a:r>
            <a:r>
              <a:rPr lang="en-US" b="1" dirty="0" err="1">
                <a:solidFill>
                  <a:srgbClr val="204A87"/>
                </a:solidFill>
                <a:latin typeface="Consolas"/>
              </a:rPr>
              <a:t>fn</a:t>
            </a:r>
            <a:r>
              <a:rPr lang="en-US" b="1" dirty="0">
                <a:solidFill>
                  <a:srgbClr val="000000"/>
                </a:solidFill>
                <a:latin typeface="Consolas"/>
              </a:rPr>
              <a:t>(x) </a:t>
            </a:r>
            <a:r>
              <a:rPr lang="en-US" b="1" dirty="0">
                <a:solidFill>
                  <a:srgbClr val="CE5C00"/>
                </a:solidFill>
                <a:latin typeface="Consolas"/>
              </a:rPr>
              <a:t>-&gt; </a:t>
            </a:r>
            <a:r>
              <a:rPr lang="en-US" b="1" dirty="0">
                <a:solidFill>
                  <a:srgbClr val="000000"/>
                </a:solidFill>
                <a:latin typeface="Consolas"/>
              </a:rPr>
              <a:t>x</a:t>
            </a:r>
            <a:r>
              <a:rPr lang="en-US" b="1" dirty="0">
                <a:solidFill>
                  <a:srgbClr val="CE5C00"/>
                </a:solidFill>
                <a:latin typeface="Consolas"/>
              </a:rPr>
              <a:t>*</a:t>
            </a:r>
            <a:r>
              <a:rPr lang="en-US" b="1" dirty="0">
                <a:solidFill>
                  <a:srgbClr val="000000"/>
                </a:solidFill>
                <a:latin typeface="Consolas"/>
              </a:rPr>
              <a:t>x </a:t>
            </a:r>
            <a:r>
              <a:rPr lang="en-US" b="1" dirty="0" smtClean="0">
                <a:solidFill>
                  <a:srgbClr val="204A87"/>
                </a:solidFill>
                <a:latin typeface="Consolas"/>
              </a:rPr>
              <a:t>end</a:t>
            </a:r>
          </a:p>
          <a:p>
            <a:pPr lvl="1"/>
            <a:r>
              <a:rPr lang="en-US" dirty="0">
                <a:solidFill>
                  <a:srgbClr val="000000"/>
                </a:solidFill>
                <a:latin typeface="Consolas"/>
              </a:rPr>
              <a:t>square</a:t>
            </a:r>
            <a:r>
              <a:rPr lang="en-US" b="1" dirty="0">
                <a:solidFill>
                  <a:srgbClr val="CE5C00"/>
                </a:solidFill>
                <a:latin typeface="Consolas"/>
              </a:rPr>
              <a:t>.</a:t>
            </a:r>
            <a:r>
              <a:rPr lang="en-US" b="1" dirty="0">
                <a:solidFill>
                  <a:srgbClr val="000000"/>
                </a:solidFill>
                <a:latin typeface="Consolas"/>
              </a:rPr>
              <a:t>(</a:t>
            </a:r>
            <a:r>
              <a:rPr lang="en-US" b="1" dirty="0">
                <a:solidFill>
                  <a:srgbClr val="0000CF"/>
                </a:solidFill>
                <a:latin typeface="Consolas"/>
              </a:rPr>
              <a:t>2</a:t>
            </a:r>
            <a:r>
              <a:rPr lang="en-US" b="1" dirty="0" smtClean="0">
                <a:solidFill>
                  <a:srgbClr val="000000"/>
                </a:solidFill>
                <a:latin typeface="Consolas"/>
              </a:rPr>
              <a:t>)</a:t>
            </a:r>
          </a:p>
          <a:p>
            <a:pPr lvl="1"/>
            <a:r>
              <a:rPr lang="en-US" b="1" dirty="0" smtClean="0">
                <a:solidFill>
                  <a:srgbClr val="000000"/>
                </a:solidFill>
                <a:latin typeface="Consolas"/>
              </a:rPr>
              <a:t>Note: </a:t>
            </a:r>
            <a:r>
              <a:rPr lang="en-US" b="1" dirty="0" err="1" smtClean="0">
                <a:solidFill>
                  <a:srgbClr val="000000"/>
                </a:solidFill>
                <a:latin typeface="Consolas"/>
              </a:rPr>
              <a:t>parens</a:t>
            </a:r>
            <a:r>
              <a:rPr lang="en-US" b="1" dirty="0" smtClean="0">
                <a:solidFill>
                  <a:srgbClr val="000000"/>
                </a:solidFill>
                <a:latin typeface="Consolas"/>
              </a:rPr>
              <a:t> are required here, but not with module </a:t>
            </a:r>
            <a:r>
              <a:rPr lang="en-US" b="1" dirty="0" err="1" smtClean="0">
                <a:solidFill>
                  <a:srgbClr val="000000"/>
                </a:solidFill>
                <a:latin typeface="Consolas"/>
              </a:rPr>
              <a:t>fns</a:t>
            </a:r>
            <a:endParaRPr lang="en-US" b="1" dirty="0">
              <a:solidFill>
                <a:srgbClr val="000000"/>
              </a:solidFill>
              <a:latin typeface="Consolas"/>
            </a:endParaRPr>
          </a:p>
          <a:p>
            <a:pPr lvl="1"/>
            <a:endParaRPr lang="en-US" b="1" dirty="0">
              <a:solidFill>
                <a:srgbClr val="204A87"/>
              </a:solidFill>
              <a:latin typeface="Consolas"/>
            </a:endParaRPr>
          </a:p>
          <a:p>
            <a:pPr lvl="1"/>
            <a:endParaRPr lang="en-US" dirty="0"/>
          </a:p>
        </p:txBody>
      </p:sp>
      <p:sp>
        <p:nvSpPr>
          <p:cNvPr id="3" name="Title 2"/>
          <p:cNvSpPr>
            <a:spLocks noGrp="1"/>
          </p:cNvSpPr>
          <p:nvPr>
            <p:ph type="title"/>
          </p:nvPr>
        </p:nvSpPr>
        <p:spPr/>
        <p:txBody>
          <a:bodyPr/>
          <a:lstStyle/>
          <a:p>
            <a:r>
              <a:rPr lang="en-US" dirty="0" smtClean="0"/>
              <a:t>ODDITIES</a:t>
            </a:r>
            <a:endParaRPr lang="en-US" dirty="0"/>
          </a:p>
        </p:txBody>
      </p:sp>
    </p:spTree>
    <p:extLst>
      <p:ext uri="{BB962C8B-B14F-4D97-AF65-F5344CB8AC3E}">
        <p14:creationId xmlns:p14="http://schemas.microsoft.com/office/powerpoint/2010/main" val="413296470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45720" indent="0">
              <a:buNone/>
            </a:pPr>
            <a:r>
              <a:rPr lang="en-US" b="1" dirty="0" err="1">
                <a:solidFill>
                  <a:srgbClr val="204A87"/>
                </a:solidFill>
                <a:latin typeface="Consolas"/>
              </a:rPr>
              <a:t>defmodule</a:t>
            </a:r>
            <a:r>
              <a:rPr lang="en-US" b="1" dirty="0">
                <a:solidFill>
                  <a:srgbClr val="204A87"/>
                </a:solidFill>
                <a:latin typeface="Consolas"/>
              </a:rPr>
              <a:t> </a:t>
            </a:r>
            <a:r>
              <a:rPr lang="en-US" b="1" dirty="0">
                <a:solidFill>
                  <a:srgbClr val="000000"/>
                </a:solidFill>
                <a:latin typeface="Consolas"/>
              </a:rPr>
              <a:t>Test </a:t>
            </a:r>
            <a:r>
              <a:rPr lang="en-US" b="1" dirty="0">
                <a:solidFill>
                  <a:srgbClr val="204A87"/>
                </a:solidFill>
                <a:latin typeface="Consolas"/>
              </a:rPr>
              <a:t>do</a:t>
            </a:r>
          </a:p>
          <a:p>
            <a:pPr marL="45720" indent="0">
              <a:buNone/>
            </a:pPr>
            <a:r>
              <a:rPr lang="de-DE" b="1" dirty="0">
                <a:solidFill>
                  <a:srgbClr val="204A87"/>
                </a:solidFill>
                <a:latin typeface="Consolas"/>
              </a:rPr>
              <a:t>  </a:t>
            </a:r>
            <a:r>
              <a:rPr lang="de-DE" b="1" dirty="0">
                <a:solidFill>
                  <a:srgbClr val="000000"/>
                </a:solidFill>
                <a:latin typeface="Consolas"/>
              </a:rPr>
              <a:t>@</a:t>
            </a:r>
            <a:r>
              <a:rPr lang="de-DE" b="1" dirty="0" err="1">
                <a:solidFill>
                  <a:srgbClr val="000000"/>
                </a:solidFill>
                <a:latin typeface="Consolas"/>
              </a:rPr>
              <a:t>list</a:t>
            </a:r>
            <a:r>
              <a:rPr lang="de-DE" b="1" dirty="0">
                <a:solidFill>
                  <a:srgbClr val="000000"/>
                </a:solidFill>
                <a:latin typeface="Consolas"/>
              </a:rPr>
              <a:t> [</a:t>
            </a:r>
            <a:r>
              <a:rPr lang="de-DE" b="1" dirty="0">
                <a:solidFill>
                  <a:srgbClr val="0000CF"/>
                </a:solidFill>
                <a:latin typeface="Consolas"/>
              </a:rPr>
              <a:t>1</a:t>
            </a:r>
            <a:r>
              <a:rPr lang="de-DE" b="1" dirty="0">
                <a:solidFill>
                  <a:srgbClr val="000000"/>
                </a:solidFill>
                <a:latin typeface="Consolas"/>
              </a:rPr>
              <a:t>, </a:t>
            </a:r>
            <a:r>
              <a:rPr lang="de-DE" b="1" dirty="0">
                <a:solidFill>
                  <a:srgbClr val="0000CF"/>
                </a:solidFill>
                <a:latin typeface="Consolas"/>
              </a:rPr>
              <a:t>2</a:t>
            </a:r>
            <a:r>
              <a:rPr lang="de-DE" b="1" dirty="0">
                <a:solidFill>
                  <a:srgbClr val="000000"/>
                </a:solidFill>
                <a:latin typeface="Consolas"/>
              </a:rPr>
              <a:t>]</a:t>
            </a:r>
          </a:p>
          <a:p>
            <a:pPr marL="45720" indent="0">
              <a:buNone/>
            </a:pPr>
            <a:r>
              <a:rPr lang="de-DE" dirty="0">
                <a:latin typeface="Consolas"/>
              </a:rPr>
              <a:t>  </a:t>
            </a:r>
            <a:r>
              <a:rPr lang="de-DE" dirty="0">
                <a:solidFill>
                  <a:srgbClr val="000000"/>
                </a:solidFill>
                <a:latin typeface="Consolas"/>
              </a:rPr>
              <a:t>@</a:t>
            </a:r>
            <a:r>
              <a:rPr lang="de-DE" dirty="0" err="1">
                <a:solidFill>
                  <a:srgbClr val="000000"/>
                </a:solidFill>
                <a:latin typeface="Consolas"/>
              </a:rPr>
              <a:t>count</a:t>
            </a:r>
            <a:r>
              <a:rPr lang="de-DE" dirty="0">
                <a:solidFill>
                  <a:srgbClr val="000000"/>
                </a:solidFill>
                <a:latin typeface="Consolas"/>
              </a:rPr>
              <a:t> </a:t>
            </a:r>
            <a:r>
              <a:rPr lang="de-DE" dirty="0" err="1">
                <a:solidFill>
                  <a:srgbClr val="000000"/>
                </a:solidFill>
                <a:latin typeface="Consolas"/>
              </a:rPr>
              <a:t>Enum</a:t>
            </a:r>
            <a:r>
              <a:rPr lang="de-DE" b="1" dirty="0" err="1">
                <a:solidFill>
                  <a:srgbClr val="CE5C00"/>
                </a:solidFill>
                <a:latin typeface="Consolas"/>
              </a:rPr>
              <a:t>.</a:t>
            </a:r>
            <a:r>
              <a:rPr lang="de-DE" b="1" dirty="0" err="1">
                <a:solidFill>
                  <a:srgbClr val="000000"/>
                </a:solidFill>
                <a:latin typeface="Consolas"/>
              </a:rPr>
              <a:t>count</a:t>
            </a:r>
            <a:r>
              <a:rPr lang="de-DE" b="1" dirty="0">
                <a:solidFill>
                  <a:srgbClr val="000000"/>
                </a:solidFill>
                <a:latin typeface="Consolas"/>
              </a:rPr>
              <a:t>(@List)</a:t>
            </a:r>
          </a:p>
          <a:p>
            <a:pPr marL="45720" indent="0">
              <a:buNone/>
            </a:pPr>
            <a:r>
              <a:rPr lang="de-DE" b="1" dirty="0">
                <a:solidFill>
                  <a:srgbClr val="204A87"/>
                </a:solidFill>
                <a:latin typeface="Consolas"/>
              </a:rPr>
              <a:t>end</a:t>
            </a:r>
          </a:p>
          <a:p>
            <a:pPr marL="45720" indent="0">
              <a:buNone/>
            </a:pPr>
            <a:endParaRPr lang="en-US" dirty="0" smtClean="0"/>
          </a:p>
          <a:p>
            <a:pPr marL="45720" indent="0">
              <a:buNone/>
            </a:pPr>
            <a:r>
              <a:rPr lang="en-US" dirty="0"/>
              <a:t>== Compilation error on file </a:t>
            </a:r>
            <a:r>
              <a:rPr lang="en-US" dirty="0" err="1"/>
              <a:t>oddities.ex</a:t>
            </a:r>
            <a:r>
              <a:rPr lang="en-US" dirty="0"/>
              <a:t> ==</a:t>
            </a:r>
          </a:p>
          <a:p>
            <a:pPr marL="45720" indent="0">
              <a:buNone/>
            </a:pPr>
            <a:r>
              <a:rPr lang="en-US" dirty="0"/>
              <a:t>** (</a:t>
            </a:r>
            <a:r>
              <a:rPr lang="en-US" dirty="0" err="1"/>
              <a:t>Protocol.UndefinedError</a:t>
            </a:r>
            <a:r>
              <a:rPr lang="en-US" dirty="0"/>
              <a:t>) protocol Enumerable not implemented for true</a:t>
            </a:r>
          </a:p>
          <a:p>
            <a:pPr marL="45720" indent="0">
              <a:buNone/>
            </a:pPr>
            <a:r>
              <a:rPr lang="en-US" dirty="0"/>
              <a:t>    /private/</a:t>
            </a:r>
            <a:r>
              <a:rPr lang="en-US" dirty="0" err="1"/>
              <a:t>tmp</a:t>
            </a:r>
            <a:r>
              <a:rPr lang="en-US" dirty="0"/>
              <a:t>/elixir-agZ4/elixir-0.10.3/lib/elixir/lib/enum.ex:49: </a:t>
            </a:r>
            <a:r>
              <a:rPr lang="en-US" dirty="0" err="1"/>
              <a:t>Enumerable.count</a:t>
            </a:r>
            <a:r>
              <a:rPr lang="en-US" dirty="0"/>
              <a:t>/1</a:t>
            </a:r>
          </a:p>
          <a:p>
            <a:pPr marL="45720" indent="0">
              <a:buNone/>
            </a:pPr>
            <a:r>
              <a:rPr lang="en-US" dirty="0"/>
              <a:t>    oddities.ex:4: (module)</a:t>
            </a:r>
          </a:p>
          <a:p>
            <a:pPr marL="45720" indent="0">
              <a:buNone/>
            </a:pPr>
            <a:r>
              <a:rPr lang="en-US" dirty="0"/>
              <a:t>    </a:t>
            </a:r>
            <a:r>
              <a:rPr lang="en-US" dirty="0" err="1"/>
              <a:t>src</a:t>
            </a:r>
            <a:r>
              <a:rPr lang="en-US" dirty="0"/>
              <a:t>/elixir_compiler.erl:65: :elixir_compiler."-</a:t>
            </a:r>
            <a:r>
              <a:rPr lang="en-US" dirty="0" err="1"/>
              <a:t>eval_forms</a:t>
            </a:r>
            <a:r>
              <a:rPr lang="en-US" dirty="0"/>
              <a:t>/4-fun-0-"/7</a:t>
            </a:r>
          </a:p>
          <a:p>
            <a:pPr marL="45720" indent="0">
              <a:buNone/>
            </a:pPr>
            <a:r>
              <a:rPr lang="en-US" dirty="0"/>
              <a:t>    </a:t>
            </a:r>
            <a:r>
              <a:rPr lang="en-US" dirty="0" err="1"/>
              <a:t>src</a:t>
            </a:r>
            <a:r>
              <a:rPr lang="en-US" dirty="0"/>
              <a:t>/elixir_compiler.erl:64: :</a:t>
            </a:r>
            <a:r>
              <a:rPr lang="en-US" dirty="0" err="1"/>
              <a:t>elixir_compiler.eval_forms</a:t>
            </a:r>
            <a:r>
              <a:rPr lang="en-US" dirty="0"/>
              <a:t>/4</a:t>
            </a:r>
          </a:p>
          <a:p>
            <a:pPr marL="45720" indent="0">
              <a:buNone/>
            </a:pPr>
            <a:r>
              <a:rPr lang="en-US" dirty="0"/>
              <a:t>    </a:t>
            </a:r>
            <a:r>
              <a:rPr lang="en-US" dirty="0" err="1"/>
              <a:t>src</a:t>
            </a:r>
            <a:r>
              <a:rPr lang="en-US" dirty="0"/>
              <a:t>/elixir_module.erl:144: :</a:t>
            </a:r>
            <a:r>
              <a:rPr lang="en-US" dirty="0" err="1"/>
              <a:t>elixir_module.eval_form</a:t>
            </a:r>
            <a:r>
              <a:rPr lang="en-US" dirty="0"/>
              <a:t>/5</a:t>
            </a:r>
          </a:p>
          <a:p>
            <a:pPr marL="45720" indent="0">
              <a:buNone/>
            </a:pPr>
            <a:r>
              <a:rPr lang="en-US" dirty="0"/>
              <a:t>    </a:t>
            </a:r>
            <a:r>
              <a:rPr lang="en-US" dirty="0" err="1"/>
              <a:t>src</a:t>
            </a:r>
            <a:r>
              <a:rPr lang="en-US" dirty="0"/>
              <a:t>/elixir_module.erl:67: :</a:t>
            </a:r>
            <a:r>
              <a:rPr lang="en-US" dirty="0" err="1"/>
              <a:t>elixir_module.compile</a:t>
            </a:r>
            <a:r>
              <a:rPr lang="en-US" dirty="0"/>
              <a:t>/5</a:t>
            </a:r>
          </a:p>
          <a:p>
            <a:pPr marL="45720" indent="0">
              <a:buNone/>
            </a:pPr>
            <a:r>
              <a:rPr lang="en-US" dirty="0"/>
              <a:t>    </a:t>
            </a:r>
            <a:r>
              <a:rPr lang="en-US" dirty="0" err="1"/>
              <a:t>src</a:t>
            </a:r>
            <a:r>
              <a:rPr lang="en-US" dirty="0"/>
              <a:t>/elixir_compiler.erl:65: :elixir_compiler."-</a:t>
            </a:r>
            <a:r>
              <a:rPr lang="en-US" dirty="0" err="1"/>
              <a:t>eval_forms</a:t>
            </a:r>
            <a:r>
              <a:rPr lang="en-US" dirty="0"/>
              <a:t>/4-fun-0-"/7</a:t>
            </a:r>
          </a:p>
          <a:p>
            <a:pPr marL="45720" indent="0">
              <a:buNone/>
            </a:pPr>
            <a:r>
              <a:rPr lang="en-US" dirty="0"/>
              <a:t>    </a:t>
            </a:r>
            <a:r>
              <a:rPr lang="en-US" dirty="0" err="1"/>
              <a:t>src</a:t>
            </a:r>
            <a:r>
              <a:rPr lang="en-US" dirty="0"/>
              <a:t>/elixir_compiler.erl:64: :</a:t>
            </a:r>
            <a:r>
              <a:rPr lang="en-US" dirty="0" err="1"/>
              <a:t>elixir_compiler.eval_forms</a:t>
            </a:r>
            <a:r>
              <a:rPr lang="en-US" dirty="0"/>
              <a:t>/4</a:t>
            </a:r>
          </a:p>
        </p:txBody>
      </p:sp>
      <p:sp>
        <p:nvSpPr>
          <p:cNvPr id="3" name="Title 2"/>
          <p:cNvSpPr>
            <a:spLocks noGrp="1"/>
          </p:cNvSpPr>
          <p:nvPr>
            <p:ph type="title"/>
          </p:nvPr>
        </p:nvSpPr>
        <p:spPr/>
        <p:txBody>
          <a:bodyPr/>
          <a:lstStyle/>
          <a:p>
            <a:r>
              <a:rPr lang="en-US" dirty="0" smtClean="0"/>
              <a:t>Error MESSAGES</a:t>
            </a:r>
            <a:endParaRPr lang="en-US" dirty="0"/>
          </a:p>
        </p:txBody>
      </p:sp>
    </p:spTree>
    <p:extLst>
      <p:ext uri="{BB962C8B-B14F-4D97-AF65-F5344CB8AC3E}">
        <p14:creationId xmlns:p14="http://schemas.microsoft.com/office/powerpoint/2010/main" val="2361018711"/>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marL="45720" indent="0">
              <a:buNone/>
            </a:pPr>
            <a:r>
              <a:rPr lang="en-US" b="1" dirty="0" smtClean="0">
                <a:solidFill>
                  <a:srgbClr val="204A87"/>
                </a:solidFill>
                <a:latin typeface="Consolas"/>
              </a:rPr>
              <a:t>0.10.1</a:t>
            </a:r>
          </a:p>
          <a:p>
            <a:pPr marL="45720" indent="0">
              <a:buNone/>
            </a:pPr>
            <a:endParaRPr lang="en-US" b="1" dirty="0">
              <a:solidFill>
                <a:srgbClr val="204A87"/>
              </a:solidFill>
              <a:latin typeface="Consolas"/>
            </a:endParaRPr>
          </a:p>
          <a:p>
            <a:pPr marL="45720" indent="0">
              <a:buNone/>
            </a:pPr>
            <a:r>
              <a:rPr lang="en-US" b="1" dirty="0" err="1" smtClean="0">
                <a:solidFill>
                  <a:srgbClr val="204A87"/>
                </a:solidFill>
                <a:latin typeface="Consolas"/>
              </a:rPr>
              <a:t>iex</a:t>
            </a:r>
            <a:r>
              <a:rPr lang="en-US" b="1" dirty="0">
                <a:solidFill>
                  <a:srgbClr val="204A87"/>
                </a:solidFill>
                <a:latin typeface="Consolas"/>
              </a:rPr>
              <a:t>(1)&gt; c('</a:t>
            </a:r>
            <a:r>
              <a:rPr lang="en-US" b="1" dirty="0" err="1">
                <a:solidFill>
                  <a:srgbClr val="204A87"/>
                </a:solidFill>
                <a:latin typeface="Consolas"/>
              </a:rPr>
              <a:t>pegboard.ex</a:t>
            </a:r>
            <a:r>
              <a:rPr lang="en-US" b="1" dirty="0">
                <a:solidFill>
                  <a:srgbClr val="204A87"/>
                </a:solidFill>
                <a:latin typeface="Consolas"/>
              </a:rPr>
              <a:t>'</a:t>
            </a:r>
            <a:r>
              <a:rPr lang="en-US" b="1" dirty="0" smtClean="0">
                <a:solidFill>
                  <a:srgbClr val="204A87"/>
                </a:solidFill>
                <a:latin typeface="Consolas"/>
              </a:rPr>
              <a:t>)</a:t>
            </a:r>
          </a:p>
          <a:p>
            <a:pPr marL="45720" indent="0">
              <a:buNone/>
            </a:pPr>
            <a:endParaRPr lang="en-US" b="1" dirty="0">
              <a:solidFill>
                <a:srgbClr val="204A87"/>
              </a:solidFill>
              <a:latin typeface="Consolas"/>
            </a:endParaRPr>
          </a:p>
          <a:p>
            <a:pPr marL="45720" indent="0">
              <a:buNone/>
            </a:pPr>
            <a:r>
              <a:rPr lang="en-US" b="1" dirty="0">
                <a:solidFill>
                  <a:srgbClr val="204A87"/>
                </a:solidFill>
                <a:latin typeface="Consolas"/>
              </a:rPr>
              <a:t>== Compilation error on file 112 ==</a:t>
            </a:r>
          </a:p>
          <a:p>
            <a:pPr marL="45720" indent="0">
              <a:buNone/>
            </a:pPr>
            <a:r>
              <a:rPr lang="en-US" b="1" dirty="0">
                <a:solidFill>
                  <a:srgbClr val="204A87"/>
                </a:solidFill>
                <a:latin typeface="Consolas"/>
              </a:rPr>
              <a:t>** (</a:t>
            </a:r>
            <a:r>
              <a:rPr lang="en-US" b="1" dirty="0" err="1">
                <a:solidFill>
                  <a:srgbClr val="204A87"/>
                </a:solidFill>
                <a:latin typeface="Consolas"/>
              </a:rPr>
              <a:t>FunctionClauseError</a:t>
            </a:r>
            <a:r>
              <a:rPr lang="en-US" b="1" dirty="0">
                <a:solidFill>
                  <a:srgbClr val="204A87"/>
                </a:solidFill>
                <a:latin typeface="Consolas"/>
              </a:rPr>
              <a:t>) no function clause matching in :</a:t>
            </a:r>
            <a:r>
              <a:rPr lang="en-US" b="1" dirty="0" err="1">
                <a:solidFill>
                  <a:srgbClr val="204A87"/>
                </a:solidFill>
                <a:latin typeface="Consolas"/>
              </a:rPr>
              <a:t>elixir_compiler.file_to_path</a:t>
            </a:r>
            <a:r>
              <a:rPr lang="en-US" b="1" dirty="0">
                <a:solidFill>
                  <a:srgbClr val="204A87"/>
                </a:solidFill>
                <a:latin typeface="Consolas"/>
              </a:rPr>
              <a:t>/2</a:t>
            </a:r>
          </a:p>
          <a:p>
            <a:pPr marL="45720" indent="0">
              <a:buNone/>
            </a:pPr>
            <a:r>
              <a:rPr lang="en-US" b="1" dirty="0">
                <a:solidFill>
                  <a:srgbClr val="204A87"/>
                </a:solidFill>
                <a:latin typeface="Consolas"/>
              </a:rPr>
              <a:t>    </a:t>
            </a:r>
            <a:r>
              <a:rPr lang="en-US" b="1" dirty="0" err="1">
                <a:solidFill>
                  <a:srgbClr val="204A87"/>
                </a:solidFill>
                <a:latin typeface="Consolas"/>
              </a:rPr>
              <a:t>src</a:t>
            </a:r>
            <a:r>
              <a:rPr lang="en-US" b="1" dirty="0">
                <a:solidFill>
                  <a:srgbClr val="204A87"/>
                </a:solidFill>
                <a:latin typeface="Consolas"/>
              </a:rPr>
              <a:t>/elixir_compiler.erl:47: :</a:t>
            </a:r>
            <a:r>
              <a:rPr lang="en-US" b="1" dirty="0" err="1">
                <a:solidFill>
                  <a:srgbClr val="204A87"/>
                </a:solidFill>
                <a:latin typeface="Consolas"/>
              </a:rPr>
              <a:t>elixir_compiler.file_to_path</a:t>
            </a:r>
            <a:r>
              <a:rPr lang="en-US" b="1" dirty="0">
                <a:solidFill>
                  <a:srgbClr val="204A87"/>
                </a:solidFill>
                <a:latin typeface="Consolas"/>
              </a:rPr>
              <a:t>(112, ".")</a:t>
            </a:r>
          </a:p>
          <a:p>
            <a:pPr marL="45720" indent="0">
              <a:buNone/>
            </a:pPr>
            <a:r>
              <a:rPr lang="en-US" b="1" dirty="0">
                <a:solidFill>
                  <a:srgbClr val="204A87"/>
                </a:solidFill>
                <a:latin typeface="Consolas"/>
              </a:rPr>
              <a:t>    /private/</a:t>
            </a:r>
            <a:r>
              <a:rPr lang="en-US" b="1" dirty="0" err="1">
                <a:solidFill>
                  <a:srgbClr val="204A87"/>
                </a:solidFill>
                <a:latin typeface="Consolas"/>
              </a:rPr>
              <a:t>tmp</a:t>
            </a:r>
            <a:r>
              <a:rPr lang="en-US" b="1" dirty="0">
                <a:solidFill>
                  <a:srgbClr val="204A87"/>
                </a:solidFill>
                <a:latin typeface="Consolas"/>
              </a:rPr>
              <a:t>/elixir-</a:t>
            </a:r>
            <a:r>
              <a:rPr lang="en-US" b="1" dirty="0" err="1">
                <a:solidFill>
                  <a:srgbClr val="204A87"/>
                </a:solidFill>
                <a:latin typeface="Consolas"/>
              </a:rPr>
              <a:t>LjYw</a:t>
            </a:r>
            <a:r>
              <a:rPr lang="en-US" b="1" dirty="0">
                <a:solidFill>
                  <a:srgbClr val="204A87"/>
                </a:solidFill>
                <a:latin typeface="Consolas"/>
              </a:rPr>
              <a:t>/elixir-0.10.1/lib/elixir/lib/kernel/parallel_compiler.ex:90: Kernel.</a:t>
            </a:r>
            <a:r>
              <a:rPr lang="en-US" b="1" dirty="0" err="1">
                <a:solidFill>
                  <a:srgbClr val="204A87"/>
                </a:solidFill>
                <a:latin typeface="Consolas"/>
              </a:rPr>
              <a:t>ParallelCompiler</a:t>
            </a:r>
            <a:r>
              <a:rPr lang="en-US" b="1" dirty="0">
                <a:solidFill>
                  <a:srgbClr val="204A87"/>
                </a:solidFill>
                <a:latin typeface="Consolas"/>
              </a:rPr>
              <a:t>."-</a:t>
            </a:r>
            <a:r>
              <a:rPr lang="en-US" b="1" dirty="0" err="1">
                <a:solidFill>
                  <a:srgbClr val="204A87"/>
                </a:solidFill>
                <a:latin typeface="Consolas"/>
              </a:rPr>
              <a:t>spawn_compilers</a:t>
            </a:r>
            <a:r>
              <a:rPr lang="en-US" b="1" dirty="0">
                <a:solidFill>
                  <a:srgbClr val="204A87"/>
                </a:solidFill>
                <a:latin typeface="Consolas"/>
              </a:rPr>
              <a:t>/8-fun-0-"/3</a:t>
            </a:r>
            <a:endParaRPr lang="en-US" dirty="0"/>
          </a:p>
        </p:txBody>
      </p:sp>
      <p:sp>
        <p:nvSpPr>
          <p:cNvPr id="3" name="Title 2"/>
          <p:cNvSpPr>
            <a:spLocks noGrp="1"/>
          </p:cNvSpPr>
          <p:nvPr>
            <p:ph type="title"/>
          </p:nvPr>
        </p:nvSpPr>
        <p:spPr/>
        <p:txBody>
          <a:bodyPr/>
          <a:lstStyle/>
          <a:p>
            <a:r>
              <a:rPr lang="en-US" dirty="0" smtClean="0"/>
              <a:t>Error MESSAGES</a:t>
            </a:r>
            <a:endParaRPr lang="en-US" dirty="0"/>
          </a:p>
        </p:txBody>
      </p:sp>
    </p:spTree>
    <p:extLst>
      <p:ext uri="{BB962C8B-B14F-4D97-AF65-F5344CB8AC3E}">
        <p14:creationId xmlns:p14="http://schemas.microsoft.com/office/powerpoint/2010/main" val="410448854"/>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45720" indent="0">
              <a:buNone/>
            </a:pPr>
            <a:r>
              <a:rPr lang="en-US" b="1" dirty="0" smtClean="0">
                <a:solidFill>
                  <a:srgbClr val="204A87"/>
                </a:solidFill>
                <a:latin typeface="Consolas"/>
              </a:rPr>
              <a:t>0.10.3</a:t>
            </a:r>
          </a:p>
          <a:p>
            <a:pPr marL="45720" indent="0">
              <a:buNone/>
            </a:pPr>
            <a:endParaRPr lang="en-US" b="1" dirty="0">
              <a:solidFill>
                <a:srgbClr val="204A87"/>
              </a:solidFill>
              <a:latin typeface="Consolas"/>
            </a:endParaRPr>
          </a:p>
          <a:p>
            <a:pPr marL="45720" indent="0">
              <a:buNone/>
            </a:pPr>
            <a:r>
              <a:rPr lang="en-US" b="1" dirty="0" err="1">
                <a:solidFill>
                  <a:srgbClr val="204A87"/>
                </a:solidFill>
                <a:latin typeface="Consolas"/>
              </a:rPr>
              <a:t>i</a:t>
            </a:r>
            <a:r>
              <a:rPr lang="en-US" b="1" dirty="0" err="1" smtClean="0">
                <a:solidFill>
                  <a:srgbClr val="204A87"/>
                </a:solidFill>
                <a:latin typeface="Consolas"/>
              </a:rPr>
              <a:t>ex</a:t>
            </a:r>
            <a:r>
              <a:rPr lang="en-US" b="1" dirty="0" smtClean="0">
                <a:solidFill>
                  <a:srgbClr val="204A87"/>
                </a:solidFill>
                <a:latin typeface="Consolas"/>
              </a:rPr>
              <a:t>(1)</a:t>
            </a:r>
            <a:r>
              <a:rPr lang="en-US" b="1" dirty="0">
                <a:solidFill>
                  <a:srgbClr val="204A87"/>
                </a:solidFill>
                <a:latin typeface="Consolas"/>
              </a:rPr>
              <a:t>&gt; c('</a:t>
            </a:r>
            <a:r>
              <a:rPr lang="en-US" b="1" dirty="0" err="1">
                <a:solidFill>
                  <a:srgbClr val="204A87"/>
                </a:solidFill>
                <a:latin typeface="Consolas"/>
              </a:rPr>
              <a:t>pegboard.ex</a:t>
            </a:r>
            <a:r>
              <a:rPr lang="en-US" b="1" dirty="0">
                <a:solidFill>
                  <a:srgbClr val="204A87"/>
                </a:solidFill>
                <a:latin typeface="Consolas"/>
              </a:rPr>
              <a:t>'</a:t>
            </a:r>
            <a:r>
              <a:rPr lang="en-US" b="1" dirty="0" smtClean="0">
                <a:solidFill>
                  <a:srgbClr val="204A87"/>
                </a:solidFill>
                <a:latin typeface="Consolas"/>
              </a:rPr>
              <a:t>)</a:t>
            </a:r>
          </a:p>
          <a:p>
            <a:pPr marL="45720" indent="0">
              <a:buNone/>
            </a:pPr>
            <a:endParaRPr lang="en-US" b="1" dirty="0">
              <a:solidFill>
                <a:srgbClr val="204A87"/>
              </a:solidFill>
              <a:latin typeface="Consolas"/>
            </a:endParaRPr>
          </a:p>
          <a:p>
            <a:pPr marL="45720" indent="0">
              <a:buNone/>
            </a:pPr>
            <a:r>
              <a:rPr lang="en-US" b="1" dirty="0">
                <a:solidFill>
                  <a:srgbClr val="204A87"/>
                </a:solidFill>
                <a:latin typeface="Consolas"/>
              </a:rPr>
              <a:t>** (</a:t>
            </a:r>
            <a:r>
              <a:rPr lang="en-US" b="1" dirty="0" err="1">
                <a:solidFill>
                  <a:srgbClr val="204A87"/>
                </a:solidFill>
                <a:latin typeface="Consolas"/>
              </a:rPr>
              <a:t>ArgumentError</a:t>
            </a:r>
            <a:r>
              <a:rPr lang="en-US" b="1" dirty="0">
                <a:solidFill>
                  <a:srgbClr val="204A87"/>
                </a:solidFill>
                <a:latin typeface="Consolas"/>
              </a:rPr>
              <a:t>) expected a binary or a list of binaries as argument</a:t>
            </a:r>
          </a:p>
          <a:p>
            <a:pPr marL="45720" indent="0">
              <a:buNone/>
            </a:pPr>
            <a:r>
              <a:rPr lang="en-US" b="1" dirty="0">
                <a:solidFill>
                  <a:srgbClr val="204A87"/>
                </a:solidFill>
                <a:latin typeface="Consolas"/>
              </a:rPr>
              <a:t>    /private/</a:t>
            </a:r>
            <a:r>
              <a:rPr lang="en-US" b="1" dirty="0" err="1">
                <a:solidFill>
                  <a:srgbClr val="204A87"/>
                </a:solidFill>
                <a:latin typeface="Consolas"/>
              </a:rPr>
              <a:t>tmp</a:t>
            </a:r>
            <a:r>
              <a:rPr lang="en-US" b="1" dirty="0">
                <a:solidFill>
                  <a:srgbClr val="204A87"/>
                </a:solidFill>
                <a:latin typeface="Consolas"/>
              </a:rPr>
              <a:t>/elixir-agZ4/elixir-0.10.3/lib/</a:t>
            </a:r>
            <a:r>
              <a:rPr lang="en-US" b="1" dirty="0" err="1">
                <a:solidFill>
                  <a:srgbClr val="204A87"/>
                </a:solidFill>
                <a:latin typeface="Consolas"/>
              </a:rPr>
              <a:t>iex</a:t>
            </a:r>
            <a:r>
              <a:rPr lang="en-US" b="1" dirty="0">
                <a:solidFill>
                  <a:srgbClr val="204A87"/>
                </a:solidFill>
                <a:latin typeface="Consolas"/>
              </a:rPr>
              <a:t>/lib/</a:t>
            </a:r>
            <a:r>
              <a:rPr lang="en-US" b="1" dirty="0" err="1">
                <a:solidFill>
                  <a:srgbClr val="204A87"/>
                </a:solidFill>
                <a:latin typeface="Consolas"/>
              </a:rPr>
              <a:t>iex</a:t>
            </a:r>
            <a:r>
              <a:rPr lang="en-US" b="1" dirty="0">
                <a:solidFill>
                  <a:srgbClr val="204A87"/>
                </a:solidFill>
                <a:latin typeface="Consolas"/>
              </a:rPr>
              <a:t>/helpers.ex:68: </a:t>
            </a:r>
            <a:r>
              <a:rPr lang="en-US" b="1" dirty="0" err="1">
                <a:solidFill>
                  <a:srgbClr val="204A87"/>
                </a:solidFill>
                <a:latin typeface="Consolas"/>
              </a:rPr>
              <a:t>IEx.Helpers.c</a:t>
            </a:r>
            <a:r>
              <a:rPr lang="en-US" b="1" dirty="0">
                <a:solidFill>
                  <a:srgbClr val="204A87"/>
                </a:solidFill>
                <a:latin typeface="Consolas"/>
              </a:rPr>
              <a:t>/2</a:t>
            </a:r>
          </a:p>
          <a:p>
            <a:pPr marL="45720" indent="0">
              <a:buNone/>
            </a:pPr>
            <a:r>
              <a:rPr lang="en-US" b="1" dirty="0">
                <a:solidFill>
                  <a:srgbClr val="204A87"/>
                </a:solidFill>
                <a:latin typeface="Consolas"/>
              </a:rPr>
              <a:t>    erl_eval.erl:569: :</a:t>
            </a:r>
            <a:r>
              <a:rPr lang="en-US" b="1" dirty="0" err="1">
                <a:solidFill>
                  <a:srgbClr val="204A87"/>
                </a:solidFill>
                <a:latin typeface="Consolas"/>
              </a:rPr>
              <a:t>erl_eval.do_apply</a:t>
            </a:r>
            <a:r>
              <a:rPr lang="en-US" b="1" dirty="0">
                <a:solidFill>
                  <a:srgbClr val="204A87"/>
                </a:solidFill>
                <a:latin typeface="Consolas"/>
              </a:rPr>
              <a:t>/6</a:t>
            </a:r>
          </a:p>
          <a:p>
            <a:pPr marL="45720" indent="0">
              <a:buNone/>
            </a:pPr>
            <a:r>
              <a:rPr lang="en-US" b="1" dirty="0">
                <a:solidFill>
                  <a:srgbClr val="204A87"/>
                </a:solidFill>
                <a:latin typeface="Consolas"/>
              </a:rPr>
              <a:t>    </a:t>
            </a:r>
            <a:r>
              <a:rPr lang="en-US" b="1" dirty="0" err="1">
                <a:solidFill>
                  <a:srgbClr val="204A87"/>
                </a:solidFill>
                <a:latin typeface="Consolas"/>
              </a:rPr>
              <a:t>src</a:t>
            </a:r>
            <a:r>
              <a:rPr lang="en-US" b="1" dirty="0">
                <a:solidFill>
                  <a:srgbClr val="204A87"/>
                </a:solidFill>
                <a:latin typeface="Consolas"/>
              </a:rPr>
              <a:t>/elixir.erl:138: :</a:t>
            </a:r>
            <a:r>
              <a:rPr lang="en-US" b="1" dirty="0" err="1">
                <a:solidFill>
                  <a:srgbClr val="204A87"/>
                </a:solidFill>
                <a:latin typeface="Consolas"/>
              </a:rPr>
              <a:t>elixir.eval_forms</a:t>
            </a:r>
            <a:r>
              <a:rPr lang="en-US" b="1" dirty="0">
                <a:solidFill>
                  <a:srgbClr val="204A87"/>
                </a:solidFill>
                <a:latin typeface="Consolas"/>
              </a:rPr>
              <a:t>/3</a:t>
            </a:r>
            <a:endParaRPr lang="en-US" b="1" dirty="0" smtClean="0">
              <a:solidFill>
                <a:srgbClr val="204A87"/>
              </a:solidFill>
              <a:latin typeface="Consolas"/>
            </a:endParaRPr>
          </a:p>
        </p:txBody>
      </p:sp>
      <p:sp>
        <p:nvSpPr>
          <p:cNvPr id="3" name="Title 2"/>
          <p:cNvSpPr>
            <a:spLocks noGrp="1"/>
          </p:cNvSpPr>
          <p:nvPr>
            <p:ph type="title"/>
          </p:nvPr>
        </p:nvSpPr>
        <p:spPr/>
        <p:txBody>
          <a:bodyPr/>
          <a:lstStyle/>
          <a:p>
            <a:r>
              <a:rPr lang="en-US" dirty="0" smtClean="0"/>
              <a:t>Error MESSAGES</a:t>
            </a:r>
            <a:endParaRPr lang="en-US" dirty="0"/>
          </a:p>
        </p:txBody>
      </p:sp>
    </p:spTree>
    <p:extLst>
      <p:ext uri="{BB962C8B-B14F-4D97-AF65-F5344CB8AC3E}">
        <p14:creationId xmlns:p14="http://schemas.microsoft.com/office/powerpoint/2010/main" val="292855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Distributed and concurrent systems continue to grow</a:t>
            </a:r>
          </a:p>
          <a:p>
            <a:r>
              <a:rPr lang="en-US" dirty="0" err="1" smtClean="0"/>
              <a:t>Erlang</a:t>
            </a:r>
            <a:r>
              <a:rPr lang="en-US" dirty="0" smtClean="0"/>
              <a:t> was specifically designed for these concerns</a:t>
            </a:r>
          </a:p>
          <a:p>
            <a:r>
              <a:rPr lang="en-US" dirty="0" smtClean="0"/>
              <a:t>But..</a:t>
            </a:r>
          </a:p>
          <a:p>
            <a:pPr lvl="1"/>
            <a:r>
              <a:rPr lang="en-US" dirty="0" smtClean="0"/>
              <a:t>Prolog-</a:t>
            </a:r>
            <a:r>
              <a:rPr lang="en-US" dirty="0" err="1" smtClean="0"/>
              <a:t>esque</a:t>
            </a:r>
            <a:r>
              <a:rPr lang="en-US" dirty="0" smtClean="0"/>
              <a:t> syntax may be unfamiliar</a:t>
            </a:r>
          </a:p>
          <a:p>
            <a:pPr lvl="1"/>
            <a:r>
              <a:rPr lang="en-US" dirty="0" smtClean="0"/>
              <a:t>String handling is awkward</a:t>
            </a:r>
          </a:p>
          <a:p>
            <a:endParaRPr lang="en-US" dirty="0"/>
          </a:p>
          <a:p>
            <a:r>
              <a:rPr lang="en-US" dirty="0" smtClean="0"/>
              <a:t>Elixir</a:t>
            </a:r>
          </a:p>
          <a:p>
            <a:pPr lvl="1"/>
            <a:r>
              <a:rPr lang="en-US" dirty="0" smtClean="0"/>
              <a:t>Ruby inspired syntax</a:t>
            </a:r>
          </a:p>
          <a:p>
            <a:pPr lvl="1"/>
            <a:r>
              <a:rPr lang="en-US" dirty="0" smtClean="0"/>
              <a:t>Macros</a:t>
            </a:r>
          </a:p>
          <a:p>
            <a:pPr lvl="1"/>
            <a:r>
              <a:rPr lang="en-US" dirty="0" smtClean="0"/>
              <a:t>Polymorphism</a:t>
            </a:r>
          </a:p>
          <a:p>
            <a:pPr lvl="1"/>
            <a:r>
              <a:rPr lang="en-US" dirty="0" smtClean="0"/>
              <a:t>UTF-8 strings</a:t>
            </a:r>
            <a:endParaRPr lang="en-US" dirty="0"/>
          </a:p>
        </p:txBody>
      </p:sp>
      <p:sp>
        <p:nvSpPr>
          <p:cNvPr id="3" name="Title 2"/>
          <p:cNvSpPr>
            <a:spLocks noGrp="1"/>
          </p:cNvSpPr>
          <p:nvPr>
            <p:ph type="title"/>
          </p:nvPr>
        </p:nvSpPr>
        <p:spPr/>
        <p:txBody>
          <a:bodyPr/>
          <a:lstStyle/>
          <a:p>
            <a:r>
              <a:rPr lang="en-US" dirty="0" smtClean="0"/>
              <a:t>WHY ELIXIR?</a:t>
            </a:r>
            <a:endParaRPr lang="en-US" dirty="0"/>
          </a:p>
        </p:txBody>
      </p:sp>
    </p:spTree>
    <p:extLst>
      <p:ext uri="{BB962C8B-B14F-4D97-AF65-F5344CB8AC3E}">
        <p14:creationId xmlns:p14="http://schemas.microsoft.com/office/powerpoint/2010/main" val="2762376296"/>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45720" indent="0">
              <a:buNone/>
            </a:pPr>
            <a:r>
              <a:rPr lang="en-US" dirty="0" err="1">
                <a:solidFill>
                  <a:srgbClr val="000000"/>
                </a:solidFill>
                <a:latin typeface="Consolas"/>
              </a:rPr>
              <a:t>IO</a:t>
            </a:r>
            <a:r>
              <a:rPr lang="en-US" b="1" dirty="0" err="1">
                <a:solidFill>
                  <a:srgbClr val="CE5C00"/>
                </a:solidFill>
                <a:latin typeface="Consolas"/>
              </a:rPr>
              <a:t>.</a:t>
            </a:r>
            <a:r>
              <a:rPr lang="en-US" b="1" dirty="0" err="1">
                <a:solidFill>
                  <a:srgbClr val="000000"/>
                </a:solidFill>
                <a:latin typeface="Consolas"/>
              </a:rPr>
              <a:t>puts</a:t>
            </a:r>
            <a:r>
              <a:rPr lang="en-US" b="1" dirty="0">
                <a:solidFill>
                  <a:srgbClr val="000000"/>
                </a:solidFill>
                <a:latin typeface="Consolas"/>
              </a:rPr>
              <a:t>([</a:t>
            </a:r>
            <a:r>
              <a:rPr lang="en-US" b="1" dirty="0">
                <a:solidFill>
                  <a:srgbClr val="0000CF"/>
                </a:solidFill>
                <a:latin typeface="Consolas"/>
              </a:rPr>
              <a:t>72</a:t>
            </a:r>
            <a:r>
              <a:rPr lang="en-US" b="1" dirty="0">
                <a:solidFill>
                  <a:srgbClr val="000000"/>
                </a:solidFill>
                <a:latin typeface="Consolas"/>
              </a:rPr>
              <a:t>, </a:t>
            </a:r>
            <a:r>
              <a:rPr lang="en-US" b="1" dirty="0">
                <a:solidFill>
                  <a:srgbClr val="0000CF"/>
                </a:solidFill>
                <a:latin typeface="Consolas"/>
              </a:rPr>
              <a:t>73</a:t>
            </a:r>
            <a:r>
              <a:rPr lang="en-US" b="1" dirty="0">
                <a:solidFill>
                  <a:srgbClr val="000000"/>
                </a:solidFill>
                <a:latin typeface="Consolas"/>
              </a:rPr>
              <a:t>]) </a:t>
            </a:r>
            <a:r>
              <a:rPr lang="en-US" b="1" i="1" dirty="0">
                <a:solidFill>
                  <a:srgbClr val="8F5902"/>
                </a:solidFill>
                <a:latin typeface="Consolas"/>
              </a:rPr>
              <a:t># =&gt; </a:t>
            </a:r>
            <a:r>
              <a:rPr lang="en-US" b="1" i="1" dirty="0" smtClean="0">
                <a:solidFill>
                  <a:srgbClr val="8F5902"/>
                </a:solidFill>
                <a:latin typeface="Consolas"/>
              </a:rPr>
              <a:t>HI</a:t>
            </a:r>
          </a:p>
          <a:p>
            <a:pPr marL="45720" indent="0">
              <a:buNone/>
            </a:pPr>
            <a:endParaRPr lang="en-US" b="1" i="1" dirty="0">
              <a:solidFill>
                <a:srgbClr val="8F5902"/>
              </a:solidFill>
              <a:latin typeface="Consolas"/>
            </a:endParaRPr>
          </a:p>
          <a:p>
            <a:pPr marL="45720" indent="0">
              <a:buNone/>
            </a:pPr>
            <a:endParaRPr lang="en-US" b="1" i="1" dirty="0">
              <a:solidFill>
                <a:srgbClr val="8F5902"/>
              </a:solidFill>
              <a:latin typeface="Consolas"/>
            </a:endParaRPr>
          </a:p>
          <a:p>
            <a:pPr marL="45720" indent="0">
              <a:buNone/>
            </a:pPr>
            <a:r>
              <a:rPr lang="en-US" dirty="0">
                <a:solidFill>
                  <a:srgbClr val="4E9A06"/>
                </a:solidFill>
                <a:latin typeface="Consolas"/>
              </a:rPr>
              <a:t>"#{</a:t>
            </a:r>
            <a:r>
              <a:rPr lang="en-US" b="1" dirty="0">
                <a:solidFill>
                  <a:srgbClr val="0000CF"/>
                </a:solidFill>
                <a:latin typeface="Consolas"/>
              </a:rPr>
              <a:t>1</a:t>
            </a:r>
            <a:r>
              <a:rPr lang="en-US" b="1" dirty="0">
                <a:solidFill>
                  <a:srgbClr val="4E9A06"/>
                </a:solidFill>
                <a:latin typeface="Consolas"/>
              </a:rPr>
              <a:t>}" </a:t>
            </a:r>
            <a:r>
              <a:rPr lang="en-US" b="1" i="1" dirty="0">
                <a:solidFill>
                  <a:srgbClr val="8F5902"/>
                </a:solidFill>
                <a:latin typeface="Consolas"/>
              </a:rPr>
              <a:t># =&gt; "1"</a:t>
            </a:r>
          </a:p>
          <a:p>
            <a:pPr marL="45720" indent="0">
              <a:buNone/>
            </a:pPr>
            <a:r>
              <a:rPr lang="en-US" dirty="0" smtClean="0"/>
              <a:t>But….</a:t>
            </a:r>
          </a:p>
          <a:p>
            <a:pPr marL="45720" indent="0">
              <a:buNone/>
            </a:pPr>
            <a:r>
              <a:rPr lang="en-US" dirty="0">
                <a:solidFill>
                  <a:srgbClr val="4E9A06"/>
                </a:solidFill>
                <a:latin typeface="Consolas"/>
              </a:rPr>
              <a:t>"#{</a:t>
            </a:r>
            <a:r>
              <a:rPr lang="en-US" b="1" dirty="0">
                <a:solidFill>
                  <a:srgbClr val="000000"/>
                </a:solidFill>
                <a:latin typeface="Consolas"/>
              </a:rPr>
              <a:t>{</a:t>
            </a:r>
            <a:r>
              <a:rPr lang="en-US" b="1" dirty="0">
                <a:solidFill>
                  <a:srgbClr val="0000CF"/>
                </a:solidFill>
                <a:latin typeface="Consolas"/>
              </a:rPr>
              <a:t>1</a:t>
            </a:r>
            <a:r>
              <a:rPr lang="en-US" b="1" dirty="0">
                <a:solidFill>
                  <a:schemeClr val="tx1"/>
                </a:solidFill>
                <a:latin typeface="Consolas"/>
              </a:rPr>
              <a:t>}</a:t>
            </a:r>
            <a:r>
              <a:rPr lang="en-US" b="1" dirty="0">
                <a:solidFill>
                  <a:srgbClr val="4E9A06"/>
                </a:solidFill>
                <a:latin typeface="Consolas"/>
              </a:rPr>
              <a:t>}" </a:t>
            </a:r>
            <a:r>
              <a:rPr lang="en-US" b="1" i="1" dirty="0">
                <a:solidFill>
                  <a:srgbClr val="8F5902"/>
                </a:solidFill>
                <a:latin typeface="Consolas"/>
              </a:rPr>
              <a:t># =&gt;</a:t>
            </a:r>
          </a:p>
          <a:p>
            <a:pPr marL="45720" indent="0">
              <a:buNone/>
            </a:pPr>
            <a:r>
              <a:rPr lang="en-US" b="1" dirty="0">
                <a:solidFill>
                  <a:srgbClr val="CE5C00"/>
                </a:solidFill>
                <a:latin typeface="Consolas"/>
              </a:rPr>
              <a:t>** </a:t>
            </a:r>
            <a:r>
              <a:rPr lang="en-US" b="1" dirty="0">
                <a:solidFill>
                  <a:srgbClr val="000000"/>
                </a:solidFill>
                <a:latin typeface="Consolas"/>
              </a:rPr>
              <a:t>(</a:t>
            </a:r>
            <a:r>
              <a:rPr lang="en-US" b="1" dirty="0" err="1">
                <a:solidFill>
                  <a:srgbClr val="000000"/>
                </a:solidFill>
                <a:latin typeface="Consolas"/>
              </a:rPr>
              <a:t>Protocol</a:t>
            </a:r>
            <a:r>
              <a:rPr lang="en-US" b="1" dirty="0" err="1">
                <a:solidFill>
                  <a:srgbClr val="CE5C00"/>
                </a:solidFill>
                <a:latin typeface="Consolas"/>
              </a:rPr>
              <a:t>.</a:t>
            </a:r>
            <a:r>
              <a:rPr lang="en-US" b="1" dirty="0" err="1">
                <a:solidFill>
                  <a:srgbClr val="000000"/>
                </a:solidFill>
                <a:latin typeface="Consolas"/>
              </a:rPr>
              <a:t>UndefinedError</a:t>
            </a:r>
            <a:r>
              <a:rPr lang="en-US" b="1" dirty="0">
                <a:solidFill>
                  <a:srgbClr val="000000"/>
                </a:solidFill>
                <a:latin typeface="Consolas"/>
              </a:rPr>
              <a:t>) protocol </a:t>
            </a:r>
            <a:r>
              <a:rPr lang="en-US" b="1" dirty="0" err="1">
                <a:solidFill>
                  <a:srgbClr val="000000"/>
                </a:solidFill>
                <a:latin typeface="Consolas"/>
              </a:rPr>
              <a:t>String</a:t>
            </a:r>
            <a:r>
              <a:rPr lang="en-US" b="1" dirty="0" err="1">
                <a:solidFill>
                  <a:srgbClr val="CE5C00"/>
                </a:solidFill>
                <a:latin typeface="Consolas"/>
              </a:rPr>
              <a:t>.</a:t>
            </a:r>
            <a:r>
              <a:rPr lang="en-US" b="1" dirty="0" err="1">
                <a:solidFill>
                  <a:srgbClr val="000000"/>
                </a:solidFill>
                <a:latin typeface="Consolas"/>
              </a:rPr>
              <a:t>Chars</a:t>
            </a:r>
            <a:r>
              <a:rPr lang="en-US" b="1" dirty="0">
                <a:solidFill>
                  <a:srgbClr val="000000"/>
                </a:solidFill>
                <a:latin typeface="Consolas"/>
              </a:rPr>
              <a:t> </a:t>
            </a:r>
            <a:r>
              <a:rPr lang="en-US" b="1" dirty="0">
                <a:solidFill>
                  <a:srgbClr val="204A87"/>
                </a:solidFill>
                <a:latin typeface="Consolas"/>
              </a:rPr>
              <a:t>not </a:t>
            </a:r>
            <a:r>
              <a:rPr lang="en-US" b="1" dirty="0">
                <a:solidFill>
                  <a:srgbClr val="000000"/>
                </a:solidFill>
                <a:latin typeface="Consolas"/>
              </a:rPr>
              <a:t>implemented for {</a:t>
            </a:r>
            <a:r>
              <a:rPr lang="en-US" b="1" dirty="0">
                <a:solidFill>
                  <a:srgbClr val="0000CF"/>
                </a:solidFill>
                <a:latin typeface="Consolas"/>
              </a:rPr>
              <a:t>1</a:t>
            </a:r>
            <a:r>
              <a:rPr lang="en-US" b="1" dirty="0">
                <a:solidFill>
                  <a:srgbClr val="000000"/>
                </a:solidFill>
                <a:latin typeface="Consolas"/>
              </a:rPr>
              <a:t>}</a:t>
            </a:r>
          </a:p>
          <a:p>
            <a:pPr marL="45720" indent="0">
              <a:buNone/>
            </a:pPr>
            <a:endParaRPr lang="en-US" dirty="0" smtClean="0"/>
          </a:p>
          <a:p>
            <a:pPr marL="45720" indent="0">
              <a:buNone/>
            </a:pPr>
            <a:r>
              <a:rPr lang="en-US" dirty="0" smtClean="0"/>
              <a:t>TL;DR – Use </a:t>
            </a:r>
            <a:r>
              <a:rPr lang="en-US" dirty="0" err="1" smtClean="0"/>
              <a:t>Kernel.inspect</a:t>
            </a:r>
            <a:endParaRPr lang="en-US" dirty="0" smtClean="0"/>
          </a:p>
          <a:p>
            <a:pPr marL="45720" indent="0">
              <a:buNone/>
            </a:pPr>
            <a:r>
              <a:rPr lang="en-US" dirty="0" smtClean="0">
                <a:solidFill>
                  <a:srgbClr val="4E9A06"/>
                </a:solidFill>
                <a:latin typeface="Consolas"/>
              </a:rPr>
              <a:t>"#{</a:t>
            </a:r>
            <a:r>
              <a:rPr lang="en-US" dirty="0" smtClean="0">
                <a:solidFill>
                  <a:srgbClr val="000000"/>
                </a:solidFill>
                <a:latin typeface="Consolas"/>
              </a:rPr>
              <a:t>inspect</a:t>
            </a:r>
            <a:r>
              <a:rPr lang="en-US" b="1" dirty="0" smtClean="0">
                <a:solidFill>
                  <a:srgbClr val="000000"/>
                </a:solidFill>
                <a:latin typeface="Consolas"/>
              </a:rPr>
              <a:t>({</a:t>
            </a:r>
            <a:r>
              <a:rPr lang="en-US" b="1" dirty="0" smtClean="0">
                <a:solidFill>
                  <a:srgbClr val="0000CF"/>
                </a:solidFill>
                <a:latin typeface="Consolas"/>
              </a:rPr>
              <a:t>1</a:t>
            </a:r>
            <a:r>
              <a:rPr lang="en-US" b="1" dirty="0">
                <a:solidFill>
                  <a:schemeClr val="tx1"/>
                </a:solidFill>
                <a:latin typeface="Consolas"/>
              </a:rPr>
              <a:t>}</a:t>
            </a:r>
            <a:r>
              <a:rPr lang="en-US" b="1" dirty="0" smtClean="0">
                <a:solidFill>
                  <a:srgbClr val="000000"/>
                </a:solidFill>
                <a:latin typeface="Consolas"/>
              </a:rPr>
              <a:t>)</a:t>
            </a:r>
            <a:r>
              <a:rPr lang="en-US" b="1" dirty="0" smtClean="0">
                <a:solidFill>
                  <a:srgbClr val="4E9A06"/>
                </a:solidFill>
                <a:latin typeface="Consolas"/>
              </a:rPr>
              <a:t>}" </a:t>
            </a:r>
            <a:r>
              <a:rPr lang="en-US" i="1" dirty="0">
                <a:solidFill>
                  <a:srgbClr val="8F5902"/>
                </a:solidFill>
                <a:latin typeface="Consolas"/>
              </a:rPr>
              <a:t># =&gt; "{1}"</a:t>
            </a:r>
          </a:p>
          <a:p>
            <a:pPr marL="45720" indent="0">
              <a:buNone/>
            </a:pPr>
            <a:endParaRPr lang="en-US" dirty="0"/>
          </a:p>
        </p:txBody>
      </p:sp>
      <p:sp>
        <p:nvSpPr>
          <p:cNvPr id="3" name="Title 2"/>
          <p:cNvSpPr>
            <a:spLocks noGrp="1"/>
          </p:cNvSpPr>
          <p:nvPr>
            <p:ph type="title"/>
          </p:nvPr>
        </p:nvSpPr>
        <p:spPr/>
        <p:txBody>
          <a:bodyPr/>
          <a:lstStyle/>
          <a:p>
            <a:r>
              <a:rPr lang="en-US" dirty="0" smtClean="0"/>
              <a:t>String Coercion</a:t>
            </a:r>
            <a:endParaRPr lang="en-US" dirty="0"/>
          </a:p>
        </p:txBody>
      </p:sp>
    </p:spTree>
    <p:extLst>
      <p:ext uri="{BB962C8B-B14F-4D97-AF65-F5344CB8AC3E}">
        <p14:creationId xmlns:p14="http://schemas.microsoft.com/office/powerpoint/2010/main" val="3261896439"/>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OTP (Open Telecom Platform)</a:t>
            </a:r>
          </a:p>
          <a:p>
            <a:r>
              <a:rPr lang="en-US" dirty="0" err="1" smtClean="0"/>
              <a:t>Expm.Package</a:t>
            </a:r>
            <a:endParaRPr lang="en-US" dirty="0" smtClean="0"/>
          </a:p>
          <a:p>
            <a:r>
              <a:rPr lang="en-US" dirty="0" smtClean="0"/>
              <a:t>Dynamo web framework</a:t>
            </a:r>
          </a:p>
          <a:p>
            <a:r>
              <a:rPr lang="en-US" dirty="0" err="1" smtClean="0"/>
              <a:t>Mnesia</a:t>
            </a:r>
            <a:endParaRPr lang="en-US" dirty="0" smtClean="0"/>
          </a:p>
          <a:p>
            <a:r>
              <a:rPr lang="en-US" dirty="0" err="1" smtClean="0"/>
              <a:t>ExUnit</a:t>
            </a:r>
            <a:endParaRPr lang="en-US" dirty="0"/>
          </a:p>
        </p:txBody>
      </p:sp>
      <p:sp>
        <p:nvSpPr>
          <p:cNvPr id="3" name="Title 2"/>
          <p:cNvSpPr>
            <a:spLocks noGrp="1"/>
          </p:cNvSpPr>
          <p:nvPr>
            <p:ph type="title"/>
          </p:nvPr>
        </p:nvSpPr>
        <p:spPr/>
        <p:txBody>
          <a:bodyPr/>
          <a:lstStyle/>
          <a:p>
            <a:r>
              <a:rPr lang="en-US" dirty="0" smtClean="0"/>
              <a:t>ECOSYSTEM</a:t>
            </a:r>
            <a:endParaRPr lang="en-US" dirty="0"/>
          </a:p>
        </p:txBody>
      </p:sp>
    </p:spTree>
    <p:extLst>
      <p:ext uri="{BB962C8B-B14F-4D97-AF65-F5344CB8AC3E}">
        <p14:creationId xmlns:p14="http://schemas.microsoft.com/office/powerpoint/2010/main" val="369381040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sz="2400" dirty="0">
                <a:hlinkClick r:id="rId3"/>
              </a:rPr>
              <a:t>http://www.theerlangelist.com</a:t>
            </a:r>
            <a:r>
              <a:rPr lang="en-US" sz="2400" dirty="0" smtClean="0">
                <a:hlinkClick r:id="rId3"/>
              </a:rPr>
              <a:t>/</a:t>
            </a:r>
            <a:endParaRPr lang="en-US" sz="2400" dirty="0" smtClean="0"/>
          </a:p>
          <a:p>
            <a:endParaRPr lang="en-US" sz="2400" dirty="0" smtClean="0"/>
          </a:p>
          <a:p>
            <a:r>
              <a:rPr lang="en-US" sz="2400" dirty="0">
                <a:hlinkClick r:id="rId4"/>
              </a:rPr>
              <a:t>http://benjamintanweihao.github.io/blog/2013/06/13/elixir-for-the-lazy-impatient-and-busy-lists-and-recursion</a:t>
            </a:r>
            <a:r>
              <a:rPr lang="en-US" sz="2400" dirty="0" smtClean="0">
                <a:hlinkClick r:id="rId4"/>
              </a:rPr>
              <a:t>/</a:t>
            </a:r>
            <a:endParaRPr lang="en-US" sz="2400" dirty="0" smtClean="0"/>
          </a:p>
          <a:p>
            <a:endParaRPr lang="en-US" sz="2400" dirty="0" smtClean="0"/>
          </a:p>
          <a:p>
            <a:r>
              <a:rPr lang="en-US" sz="2400" dirty="0" smtClean="0">
                <a:hlinkClick r:id="rId5"/>
              </a:rPr>
              <a:t>Introducing Elixir - O'Reilly Books</a:t>
            </a:r>
            <a:endParaRPr lang="en-US" sz="2400" dirty="0" smtClean="0"/>
          </a:p>
          <a:p>
            <a:endParaRPr lang="en-US" sz="2400" dirty="0" smtClean="0"/>
          </a:p>
          <a:p>
            <a:r>
              <a:rPr lang="en-US" sz="2400" dirty="0">
                <a:hlinkClick r:id="rId6"/>
              </a:rPr>
              <a:t>http://learnyousomeerlang.com</a:t>
            </a:r>
            <a:r>
              <a:rPr lang="en-US" sz="2400" dirty="0" smtClean="0">
                <a:hlinkClick r:id="rId6"/>
              </a:rPr>
              <a:t>/</a:t>
            </a:r>
            <a:endParaRPr lang="en-US" sz="2400" dirty="0" smtClean="0"/>
          </a:p>
          <a:p>
            <a:endParaRPr lang="en-US" sz="2400" dirty="0"/>
          </a:p>
          <a:p>
            <a:r>
              <a:rPr lang="en-US" sz="2400" dirty="0" smtClean="0">
                <a:hlinkClick r:id="rId7"/>
              </a:rPr>
              <a:t>http://github.com/willgorman/a-sip-of-elixir</a:t>
            </a:r>
            <a:endParaRPr lang="en-US" sz="2400" dirty="0" smtClean="0"/>
          </a:p>
          <a:p>
            <a:endParaRPr lang="en-US" sz="2400" dirty="0" smtClean="0"/>
          </a:p>
          <a:p>
            <a:endParaRPr lang="en-US" sz="2400" dirty="0"/>
          </a:p>
        </p:txBody>
      </p:sp>
      <p:sp>
        <p:nvSpPr>
          <p:cNvPr id="3" name="Title 2"/>
          <p:cNvSpPr>
            <a:spLocks noGrp="1"/>
          </p:cNvSpPr>
          <p:nvPr>
            <p:ph type="title"/>
          </p:nvPr>
        </p:nvSpPr>
        <p:spPr/>
        <p:txBody>
          <a:bodyPr/>
          <a:lstStyle/>
          <a:p>
            <a:r>
              <a:rPr lang="en-US" dirty="0" smtClean="0"/>
              <a:t>REFERENCES	</a:t>
            </a:r>
            <a:endParaRPr lang="en-US" dirty="0"/>
          </a:p>
        </p:txBody>
      </p:sp>
    </p:spTree>
    <p:extLst>
      <p:ext uri="{BB962C8B-B14F-4D97-AF65-F5344CB8AC3E}">
        <p14:creationId xmlns:p14="http://schemas.microsoft.com/office/powerpoint/2010/main" val="965445702"/>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2113" r="12113" b="1315"/>
          <a:stretch/>
        </p:blipFill>
        <p:spPr>
          <a:xfrm>
            <a:off x="138545" y="161636"/>
            <a:ext cx="8843819" cy="6523181"/>
          </a:xfrm>
          <a:prstGeom prst="rect">
            <a:avLst/>
          </a:prstGeom>
        </p:spPr>
      </p:pic>
    </p:spTree>
    <p:extLst>
      <p:ext uri="{BB962C8B-B14F-4D97-AF65-F5344CB8AC3E}">
        <p14:creationId xmlns:p14="http://schemas.microsoft.com/office/powerpoint/2010/main" val="411230035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pPr marL="45720" indent="0">
              <a:buNone/>
            </a:pPr>
            <a:r>
              <a:rPr lang="en-US" i="1" dirty="0">
                <a:solidFill>
                  <a:srgbClr val="8F5902"/>
                </a:solidFill>
                <a:latin typeface="Consolas"/>
              </a:rPr>
              <a:t># anonymous functions</a:t>
            </a:r>
          </a:p>
          <a:p>
            <a:pPr marL="45720" indent="0">
              <a:buNone/>
            </a:pPr>
            <a:r>
              <a:rPr lang="is-IS" dirty="0">
                <a:solidFill>
                  <a:srgbClr val="000000"/>
                </a:solidFill>
                <a:latin typeface="Consolas"/>
              </a:rPr>
              <a:t>triple </a:t>
            </a:r>
            <a:r>
              <a:rPr lang="is-IS" b="1" dirty="0">
                <a:solidFill>
                  <a:srgbClr val="CE5C00"/>
                </a:solidFill>
                <a:latin typeface="Consolas"/>
              </a:rPr>
              <a:t>= </a:t>
            </a:r>
            <a:r>
              <a:rPr lang="is-IS" b="1" dirty="0">
                <a:solidFill>
                  <a:srgbClr val="204A87"/>
                </a:solidFill>
                <a:latin typeface="Consolas"/>
              </a:rPr>
              <a:t>fn</a:t>
            </a:r>
            <a:r>
              <a:rPr lang="is-IS" b="1" dirty="0">
                <a:solidFill>
                  <a:srgbClr val="000000"/>
                </a:solidFill>
                <a:latin typeface="Consolas"/>
              </a:rPr>
              <a:t>(x) </a:t>
            </a:r>
            <a:r>
              <a:rPr lang="is-IS" b="1" dirty="0">
                <a:solidFill>
                  <a:srgbClr val="CE5C00"/>
                </a:solidFill>
                <a:latin typeface="Consolas"/>
              </a:rPr>
              <a:t>-&gt; </a:t>
            </a:r>
            <a:r>
              <a:rPr lang="is-IS" b="1" dirty="0">
                <a:solidFill>
                  <a:srgbClr val="000000"/>
                </a:solidFill>
                <a:latin typeface="Consolas"/>
              </a:rPr>
              <a:t>x </a:t>
            </a:r>
            <a:r>
              <a:rPr lang="is-IS" b="1" dirty="0">
                <a:solidFill>
                  <a:srgbClr val="CE5C00"/>
                </a:solidFill>
                <a:latin typeface="Consolas"/>
              </a:rPr>
              <a:t>* </a:t>
            </a:r>
            <a:r>
              <a:rPr lang="is-IS" b="1" dirty="0">
                <a:solidFill>
                  <a:srgbClr val="0000CF"/>
                </a:solidFill>
                <a:latin typeface="Consolas"/>
              </a:rPr>
              <a:t>3 </a:t>
            </a:r>
            <a:r>
              <a:rPr lang="is-IS" b="1" dirty="0">
                <a:solidFill>
                  <a:srgbClr val="204A87"/>
                </a:solidFill>
                <a:latin typeface="Consolas"/>
              </a:rPr>
              <a:t>end</a:t>
            </a:r>
          </a:p>
          <a:p>
            <a:pPr marL="45720" indent="0">
              <a:buNone/>
            </a:pPr>
            <a:r>
              <a:rPr lang="is-IS" dirty="0">
                <a:solidFill>
                  <a:srgbClr val="000000"/>
                </a:solidFill>
                <a:latin typeface="Consolas"/>
              </a:rPr>
              <a:t>triple</a:t>
            </a:r>
            <a:r>
              <a:rPr lang="is-IS" b="1" dirty="0">
                <a:solidFill>
                  <a:srgbClr val="CE5C00"/>
                </a:solidFill>
                <a:latin typeface="Consolas"/>
              </a:rPr>
              <a:t>.</a:t>
            </a:r>
            <a:r>
              <a:rPr lang="is-IS" b="1" dirty="0">
                <a:solidFill>
                  <a:srgbClr val="000000"/>
                </a:solidFill>
                <a:latin typeface="Consolas"/>
              </a:rPr>
              <a:t>(</a:t>
            </a:r>
            <a:r>
              <a:rPr lang="is-IS" b="1" dirty="0">
                <a:solidFill>
                  <a:srgbClr val="0000CF"/>
                </a:solidFill>
                <a:latin typeface="Consolas"/>
              </a:rPr>
              <a:t>3</a:t>
            </a:r>
            <a:r>
              <a:rPr lang="is-IS" b="1" dirty="0">
                <a:solidFill>
                  <a:srgbClr val="000000"/>
                </a:solidFill>
                <a:latin typeface="Consolas"/>
              </a:rPr>
              <a:t>) </a:t>
            </a:r>
            <a:r>
              <a:rPr lang="is-IS" b="1" i="1" dirty="0">
                <a:solidFill>
                  <a:srgbClr val="8F5902"/>
                </a:solidFill>
                <a:latin typeface="Consolas"/>
              </a:rPr>
              <a:t># =&gt; 9</a:t>
            </a:r>
          </a:p>
          <a:p>
            <a:pPr marL="45720" indent="0">
              <a:buNone/>
            </a:pPr>
            <a:endParaRPr lang="is-IS" dirty="0">
              <a:latin typeface="Consolas"/>
            </a:endParaRPr>
          </a:p>
          <a:p>
            <a:pPr marL="45720" indent="0">
              <a:buNone/>
            </a:pPr>
            <a:endParaRPr lang="is-IS" dirty="0">
              <a:latin typeface="Consolas"/>
            </a:endParaRPr>
          </a:p>
          <a:p>
            <a:pPr marL="45720" indent="0">
              <a:buNone/>
            </a:pPr>
            <a:r>
              <a:rPr lang="en-US" i="1" dirty="0">
                <a:solidFill>
                  <a:srgbClr val="8F5902"/>
                </a:solidFill>
                <a:latin typeface="Consolas"/>
              </a:rPr>
              <a:t># modules</a:t>
            </a:r>
          </a:p>
          <a:p>
            <a:pPr marL="45720" indent="0">
              <a:buNone/>
            </a:pPr>
            <a:r>
              <a:rPr lang="en-US" b="1" dirty="0" err="1">
                <a:solidFill>
                  <a:srgbClr val="204A87"/>
                </a:solidFill>
                <a:latin typeface="Consolas"/>
              </a:rPr>
              <a:t>defmodule</a:t>
            </a:r>
            <a:r>
              <a:rPr lang="en-US" b="1" dirty="0">
                <a:solidFill>
                  <a:srgbClr val="204A87"/>
                </a:solidFill>
                <a:latin typeface="Consolas"/>
              </a:rPr>
              <a:t> </a:t>
            </a:r>
            <a:r>
              <a:rPr lang="en-US" b="1" dirty="0">
                <a:solidFill>
                  <a:srgbClr val="000000"/>
                </a:solidFill>
                <a:latin typeface="Consolas"/>
              </a:rPr>
              <a:t>Tripler </a:t>
            </a:r>
            <a:r>
              <a:rPr lang="en-US" b="1" dirty="0">
                <a:solidFill>
                  <a:srgbClr val="204A87"/>
                </a:solidFill>
                <a:latin typeface="Consolas"/>
              </a:rPr>
              <a:t>do</a:t>
            </a:r>
          </a:p>
          <a:p>
            <a:pPr marL="45720" indent="0">
              <a:buNone/>
            </a:pPr>
            <a:r>
              <a:rPr lang="en-US" b="1" dirty="0">
                <a:solidFill>
                  <a:srgbClr val="204A87"/>
                </a:solidFill>
                <a:latin typeface="Consolas"/>
              </a:rPr>
              <a:t>  </a:t>
            </a:r>
            <a:r>
              <a:rPr lang="en-US" b="1" dirty="0" err="1">
                <a:solidFill>
                  <a:srgbClr val="204A87"/>
                </a:solidFill>
                <a:latin typeface="Consolas"/>
              </a:rPr>
              <a:t>def</a:t>
            </a:r>
            <a:r>
              <a:rPr lang="en-US" b="1" dirty="0">
                <a:solidFill>
                  <a:srgbClr val="204A87"/>
                </a:solidFill>
                <a:latin typeface="Consolas"/>
              </a:rPr>
              <a:t> </a:t>
            </a:r>
            <a:r>
              <a:rPr lang="en-US" b="1" dirty="0">
                <a:solidFill>
                  <a:srgbClr val="000000"/>
                </a:solidFill>
                <a:latin typeface="Consolas"/>
              </a:rPr>
              <a:t>triple(x) </a:t>
            </a:r>
            <a:r>
              <a:rPr lang="en-US" b="1" dirty="0">
                <a:solidFill>
                  <a:srgbClr val="204A87"/>
                </a:solidFill>
                <a:latin typeface="Consolas"/>
              </a:rPr>
              <a:t>do</a:t>
            </a:r>
          </a:p>
          <a:p>
            <a:pPr marL="45720" indent="0">
              <a:buNone/>
            </a:pPr>
            <a:r>
              <a:rPr lang="fr-FR" b="1" dirty="0">
                <a:solidFill>
                  <a:srgbClr val="204A87"/>
                </a:solidFill>
                <a:latin typeface="Consolas"/>
              </a:rPr>
              <a:t>    </a:t>
            </a:r>
            <a:r>
              <a:rPr lang="fr-FR" b="1" dirty="0">
                <a:solidFill>
                  <a:srgbClr val="000000"/>
                </a:solidFill>
                <a:latin typeface="Consolas"/>
              </a:rPr>
              <a:t>x </a:t>
            </a:r>
            <a:r>
              <a:rPr lang="fr-FR" b="1" dirty="0">
                <a:solidFill>
                  <a:srgbClr val="CE5C00"/>
                </a:solidFill>
                <a:latin typeface="Consolas"/>
              </a:rPr>
              <a:t>* </a:t>
            </a:r>
            <a:r>
              <a:rPr lang="fr-FR" b="1" dirty="0">
                <a:solidFill>
                  <a:srgbClr val="0000CF"/>
                </a:solidFill>
                <a:latin typeface="Consolas"/>
              </a:rPr>
              <a:t>3</a:t>
            </a:r>
          </a:p>
          <a:p>
            <a:pPr marL="45720" indent="0">
              <a:buNone/>
            </a:pPr>
            <a:r>
              <a:rPr lang="fr-FR" dirty="0">
                <a:latin typeface="Consolas"/>
              </a:rPr>
              <a:t>  </a:t>
            </a:r>
            <a:r>
              <a:rPr lang="fr-FR" b="1" dirty="0">
                <a:solidFill>
                  <a:srgbClr val="204A87"/>
                </a:solidFill>
                <a:latin typeface="Consolas"/>
              </a:rPr>
              <a:t>end</a:t>
            </a:r>
          </a:p>
          <a:p>
            <a:pPr marL="45720" indent="0">
              <a:buNone/>
            </a:pPr>
            <a:r>
              <a:rPr lang="fr-FR" b="1" dirty="0">
                <a:solidFill>
                  <a:srgbClr val="204A87"/>
                </a:solidFill>
                <a:latin typeface="Consolas"/>
              </a:rPr>
              <a:t>end</a:t>
            </a:r>
          </a:p>
          <a:p>
            <a:pPr marL="45720" indent="0">
              <a:buNone/>
            </a:pPr>
            <a:endParaRPr lang="fr-FR" dirty="0">
              <a:latin typeface="Consolas"/>
            </a:endParaRPr>
          </a:p>
          <a:p>
            <a:pPr marL="45720" indent="0">
              <a:buNone/>
            </a:pPr>
            <a:r>
              <a:rPr lang="fr-FR" dirty="0" err="1">
                <a:solidFill>
                  <a:srgbClr val="000000"/>
                </a:solidFill>
                <a:latin typeface="Consolas"/>
              </a:rPr>
              <a:t>Tripler</a:t>
            </a:r>
            <a:r>
              <a:rPr lang="fr-FR" b="1" dirty="0" err="1">
                <a:solidFill>
                  <a:srgbClr val="CE5C00"/>
                </a:solidFill>
                <a:latin typeface="Consolas"/>
              </a:rPr>
              <a:t>.</a:t>
            </a:r>
            <a:r>
              <a:rPr lang="fr-FR" b="1" dirty="0" err="1">
                <a:solidFill>
                  <a:srgbClr val="000000"/>
                </a:solidFill>
                <a:latin typeface="Consolas"/>
              </a:rPr>
              <a:t>triple</a:t>
            </a:r>
            <a:r>
              <a:rPr lang="fr-FR" b="1" dirty="0">
                <a:solidFill>
                  <a:srgbClr val="000000"/>
                </a:solidFill>
                <a:latin typeface="Consolas"/>
              </a:rPr>
              <a:t> </a:t>
            </a:r>
            <a:r>
              <a:rPr lang="fr-FR" b="1" dirty="0">
                <a:solidFill>
                  <a:srgbClr val="0000CF"/>
                </a:solidFill>
                <a:latin typeface="Consolas"/>
              </a:rPr>
              <a:t>3 </a:t>
            </a:r>
            <a:r>
              <a:rPr lang="fr-FR" b="1" i="1" dirty="0">
                <a:solidFill>
                  <a:srgbClr val="8F5902"/>
                </a:solidFill>
                <a:latin typeface="Consolas"/>
              </a:rPr>
              <a:t># =&gt; 9</a:t>
            </a:r>
          </a:p>
          <a:p>
            <a:pPr marL="45720" indent="0">
              <a:buNone/>
            </a:pPr>
            <a:endParaRPr lang="en-US" dirty="0"/>
          </a:p>
        </p:txBody>
      </p:sp>
      <p:sp>
        <p:nvSpPr>
          <p:cNvPr id="3" name="Title 2"/>
          <p:cNvSpPr>
            <a:spLocks noGrp="1"/>
          </p:cNvSpPr>
          <p:nvPr>
            <p:ph type="title"/>
          </p:nvPr>
        </p:nvSpPr>
        <p:spPr/>
        <p:txBody>
          <a:bodyPr/>
          <a:lstStyle/>
          <a:p>
            <a:r>
              <a:rPr lang="en-US" dirty="0" smtClean="0"/>
              <a:t>The BASICS</a:t>
            </a:r>
            <a:endParaRPr lang="en-US" dirty="0"/>
          </a:p>
        </p:txBody>
      </p:sp>
    </p:spTree>
    <p:extLst>
      <p:ext uri="{BB962C8B-B14F-4D97-AF65-F5344CB8AC3E}">
        <p14:creationId xmlns:p14="http://schemas.microsoft.com/office/powerpoint/2010/main" val="210725899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45720" indent="0">
              <a:buNone/>
            </a:pPr>
            <a:r>
              <a:rPr lang="en-US" sz="2400" i="1" dirty="0">
                <a:solidFill>
                  <a:srgbClr val="8F5902"/>
                </a:solidFill>
                <a:latin typeface="Consolas"/>
              </a:rPr>
              <a:t># atoms</a:t>
            </a:r>
          </a:p>
          <a:p>
            <a:pPr marL="45720" indent="0">
              <a:buNone/>
            </a:pPr>
            <a:r>
              <a:rPr lang="en-US" sz="2400" dirty="0">
                <a:solidFill>
                  <a:srgbClr val="4E9A06"/>
                </a:solidFill>
                <a:latin typeface="Consolas"/>
              </a:rPr>
              <a:t>:</a:t>
            </a:r>
            <a:r>
              <a:rPr lang="en-US" sz="2400" dirty="0" err="1" smtClean="0">
                <a:solidFill>
                  <a:srgbClr val="4E9A06"/>
                </a:solidFill>
                <a:latin typeface="Consolas"/>
              </a:rPr>
              <a:t>an_atom</a:t>
            </a:r>
            <a:endParaRPr lang="en-US" sz="2400" dirty="0">
              <a:latin typeface="Consolas"/>
            </a:endParaRPr>
          </a:p>
          <a:p>
            <a:pPr marL="45720" indent="0">
              <a:buNone/>
            </a:pPr>
            <a:r>
              <a:rPr lang="en-US" sz="2400" i="1" dirty="0">
                <a:solidFill>
                  <a:srgbClr val="8F5902"/>
                </a:solidFill>
                <a:latin typeface="Consolas"/>
              </a:rPr>
              <a:t># lists</a:t>
            </a:r>
          </a:p>
          <a:p>
            <a:pPr marL="45720" indent="0">
              <a:buNone/>
            </a:pPr>
            <a:r>
              <a:rPr lang="en-US" sz="2400" b="1" dirty="0">
                <a:solidFill>
                  <a:srgbClr val="000000"/>
                </a:solidFill>
                <a:latin typeface="Consolas"/>
              </a:rPr>
              <a:t>[</a:t>
            </a:r>
            <a:r>
              <a:rPr lang="en-US" sz="2400" b="1" dirty="0">
                <a:solidFill>
                  <a:srgbClr val="4E9A06"/>
                </a:solidFill>
                <a:latin typeface="Consolas"/>
              </a:rPr>
              <a:t>"cat"</a:t>
            </a:r>
            <a:r>
              <a:rPr lang="en-US" sz="2400" b="1" dirty="0">
                <a:solidFill>
                  <a:srgbClr val="000000"/>
                </a:solidFill>
                <a:latin typeface="Consolas"/>
              </a:rPr>
              <a:t>, </a:t>
            </a:r>
            <a:r>
              <a:rPr lang="en-US" sz="2400" b="1" dirty="0">
                <a:solidFill>
                  <a:srgbClr val="4E9A06"/>
                </a:solidFill>
                <a:latin typeface="Consolas"/>
              </a:rPr>
              <a:t>"dog"</a:t>
            </a:r>
            <a:r>
              <a:rPr lang="en-US" sz="2400" b="1" dirty="0">
                <a:solidFill>
                  <a:srgbClr val="000000"/>
                </a:solidFill>
                <a:latin typeface="Consolas"/>
              </a:rPr>
              <a:t>, </a:t>
            </a:r>
            <a:r>
              <a:rPr lang="en-US" sz="2400" b="1" dirty="0">
                <a:solidFill>
                  <a:srgbClr val="4E9A06"/>
                </a:solidFill>
                <a:latin typeface="Consolas"/>
              </a:rPr>
              <a:t>"</a:t>
            </a:r>
            <a:r>
              <a:rPr lang="en-US" sz="2400" b="1" dirty="0" smtClean="0">
                <a:solidFill>
                  <a:srgbClr val="4E9A06"/>
                </a:solidFill>
                <a:latin typeface="Consolas"/>
              </a:rPr>
              <a:t>platypus”</a:t>
            </a:r>
            <a:r>
              <a:rPr lang="en-US" sz="2400" b="1" dirty="0" smtClean="0">
                <a:solidFill>
                  <a:srgbClr val="000000"/>
                </a:solidFill>
                <a:latin typeface="Consolas"/>
              </a:rPr>
              <a:t>]</a:t>
            </a:r>
            <a:endParaRPr lang="en-US" sz="2400" dirty="0">
              <a:latin typeface="Consolas"/>
            </a:endParaRPr>
          </a:p>
          <a:p>
            <a:pPr marL="45720" indent="0">
              <a:buNone/>
            </a:pPr>
            <a:r>
              <a:rPr lang="en-US" sz="2400" i="1" dirty="0">
                <a:solidFill>
                  <a:srgbClr val="8F5902"/>
                </a:solidFill>
                <a:latin typeface="Consolas"/>
              </a:rPr>
              <a:t># tuples</a:t>
            </a:r>
          </a:p>
          <a:p>
            <a:pPr marL="45720" indent="0">
              <a:buNone/>
            </a:pPr>
            <a:r>
              <a:rPr lang="en-US" sz="2400" b="1" dirty="0">
                <a:solidFill>
                  <a:srgbClr val="000000"/>
                </a:solidFill>
                <a:latin typeface="Consolas"/>
              </a:rPr>
              <a:t>{</a:t>
            </a:r>
            <a:r>
              <a:rPr lang="en-US" sz="2400" b="1" dirty="0">
                <a:solidFill>
                  <a:srgbClr val="4E9A06"/>
                </a:solidFill>
                <a:latin typeface="Consolas"/>
              </a:rPr>
              <a:t>:</a:t>
            </a:r>
            <a:r>
              <a:rPr lang="en-US" sz="2400" b="1" dirty="0" err="1">
                <a:solidFill>
                  <a:srgbClr val="4E9A06"/>
                </a:solidFill>
                <a:latin typeface="Consolas"/>
              </a:rPr>
              <a:t>is_it</a:t>
            </a:r>
            <a:r>
              <a:rPr lang="en-US" sz="2400" b="1" dirty="0">
                <a:solidFill>
                  <a:srgbClr val="000000"/>
                </a:solidFill>
                <a:latin typeface="Consolas"/>
              </a:rPr>
              <a:t>, </a:t>
            </a:r>
            <a:r>
              <a:rPr lang="en-US" sz="2400" b="1" dirty="0">
                <a:solidFill>
                  <a:srgbClr val="4E9A06"/>
                </a:solidFill>
                <a:latin typeface="Consolas"/>
              </a:rPr>
              <a:t>:</a:t>
            </a:r>
            <a:r>
              <a:rPr lang="en-US" sz="2400" b="1" dirty="0" err="1">
                <a:solidFill>
                  <a:srgbClr val="4E9A06"/>
                </a:solidFill>
                <a:latin typeface="Consolas"/>
              </a:rPr>
              <a:t>toople</a:t>
            </a:r>
            <a:r>
              <a:rPr lang="en-US" sz="2400" b="1" dirty="0">
                <a:solidFill>
                  <a:srgbClr val="000000"/>
                </a:solidFill>
                <a:latin typeface="Consolas"/>
              </a:rPr>
              <a:t>, </a:t>
            </a:r>
            <a:r>
              <a:rPr lang="en-US" sz="2400" b="1" dirty="0">
                <a:solidFill>
                  <a:srgbClr val="4E9A06"/>
                </a:solidFill>
                <a:latin typeface="Consolas"/>
              </a:rPr>
              <a:t>:or</a:t>
            </a:r>
            <a:r>
              <a:rPr lang="en-US" sz="2400" b="1" dirty="0">
                <a:solidFill>
                  <a:srgbClr val="000000"/>
                </a:solidFill>
                <a:latin typeface="Consolas"/>
              </a:rPr>
              <a:t>, </a:t>
            </a:r>
            <a:r>
              <a:rPr lang="en-US" sz="2400" b="1" dirty="0">
                <a:solidFill>
                  <a:srgbClr val="4E9A06"/>
                </a:solidFill>
                <a:latin typeface="Consolas"/>
              </a:rPr>
              <a:t>:</a:t>
            </a:r>
            <a:r>
              <a:rPr lang="en-US" sz="2400" b="1" dirty="0" err="1">
                <a:solidFill>
                  <a:srgbClr val="4E9A06"/>
                </a:solidFill>
                <a:latin typeface="Consolas"/>
              </a:rPr>
              <a:t>tupple</a:t>
            </a:r>
            <a:r>
              <a:rPr lang="en-US" sz="2400" b="1" dirty="0">
                <a:solidFill>
                  <a:srgbClr val="4E9A06"/>
                </a:solidFill>
                <a:latin typeface="Consolas"/>
              </a:rPr>
              <a:t>?</a:t>
            </a:r>
            <a:r>
              <a:rPr lang="en-US" sz="2400" b="1" dirty="0">
                <a:solidFill>
                  <a:srgbClr val="000000"/>
                </a:solidFill>
                <a:latin typeface="Consolas"/>
              </a:rPr>
              <a:t>}</a:t>
            </a:r>
          </a:p>
          <a:p>
            <a:pPr marL="45720" indent="0">
              <a:buNone/>
            </a:pPr>
            <a:r>
              <a:rPr lang="en-US" sz="2400" i="1" dirty="0">
                <a:solidFill>
                  <a:srgbClr val="8F5902"/>
                </a:solidFill>
                <a:latin typeface="Consolas"/>
              </a:rPr>
              <a:t># keyword lists</a:t>
            </a:r>
          </a:p>
          <a:p>
            <a:pPr marL="45720" indent="0">
              <a:buNone/>
            </a:pPr>
            <a:r>
              <a:rPr lang="pl-PL" sz="2400" dirty="0" err="1">
                <a:solidFill>
                  <a:srgbClr val="000000"/>
                </a:solidFill>
                <a:latin typeface="Consolas"/>
              </a:rPr>
              <a:t>kw</a:t>
            </a:r>
            <a:r>
              <a:rPr lang="pl-PL" sz="2400" dirty="0">
                <a:solidFill>
                  <a:srgbClr val="000000"/>
                </a:solidFill>
                <a:latin typeface="Consolas"/>
              </a:rPr>
              <a:t> </a:t>
            </a:r>
            <a:r>
              <a:rPr lang="pl-PL" sz="2400" b="1" dirty="0">
                <a:solidFill>
                  <a:srgbClr val="CE5C00"/>
                </a:solidFill>
                <a:latin typeface="Consolas"/>
              </a:rPr>
              <a:t>= </a:t>
            </a:r>
            <a:r>
              <a:rPr lang="pl-PL" sz="2400" b="1" dirty="0">
                <a:solidFill>
                  <a:srgbClr val="000000"/>
                </a:solidFill>
                <a:latin typeface="Consolas"/>
              </a:rPr>
              <a:t>[{</a:t>
            </a:r>
            <a:r>
              <a:rPr lang="pl-PL" sz="2400" b="1" dirty="0">
                <a:solidFill>
                  <a:srgbClr val="0000CF"/>
                </a:solidFill>
                <a:latin typeface="Consolas"/>
              </a:rPr>
              <a:t>1</a:t>
            </a:r>
            <a:r>
              <a:rPr lang="pl-PL" sz="2400" b="1" dirty="0">
                <a:solidFill>
                  <a:srgbClr val="000000"/>
                </a:solidFill>
                <a:latin typeface="Consolas"/>
              </a:rPr>
              <a:t>, </a:t>
            </a:r>
            <a:r>
              <a:rPr lang="pl-PL" sz="2400" b="1" dirty="0">
                <a:solidFill>
                  <a:srgbClr val="0000CF"/>
                </a:solidFill>
                <a:latin typeface="Consolas"/>
              </a:rPr>
              <a:t>2</a:t>
            </a:r>
            <a:r>
              <a:rPr lang="pl-PL" sz="2400" b="1" dirty="0">
                <a:solidFill>
                  <a:srgbClr val="000000"/>
                </a:solidFill>
                <a:latin typeface="Consolas"/>
              </a:rPr>
              <a:t>}, {</a:t>
            </a:r>
            <a:r>
              <a:rPr lang="pl-PL" sz="2400" b="1" dirty="0">
                <a:solidFill>
                  <a:srgbClr val="4E9A06"/>
                </a:solidFill>
                <a:latin typeface="Consolas"/>
              </a:rPr>
              <a:t>:a</a:t>
            </a:r>
            <a:r>
              <a:rPr lang="pl-PL" sz="2400" b="1" dirty="0">
                <a:solidFill>
                  <a:srgbClr val="000000"/>
                </a:solidFill>
                <a:latin typeface="Consolas"/>
              </a:rPr>
              <a:t>, </a:t>
            </a:r>
            <a:r>
              <a:rPr lang="pl-PL" sz="2400" b="1" dirty="0">
                <a:solidFill>
                  <a:srgbClr val="4E9A06"/>
                </a:solidFill>
                <a:latin typeface="Consolas"/>
              </a:rPr>
              <a:t>"b"</a:t>
            </a:r>
            <a:r>
              <a:rPr lang="pl-PL" sz="2400" b="1" dirty="0">
                <a:solidFill>
                  <a:srgbClr val="000000"/>
                </a:solidFill>
                <a:latin typeface="Consolas"/>
              </a:rPr>
              <a:t>}]</a:t>
            </a:r>
          </a:p>
          <a:p>
            <a:pPr marL="45720" indent="0">
              <a:buNone/>
            </a:pPr>
            <a:r>
              <a:rPr lang="pl-PL" sz="2400" dirty="0" err="1">
                <a:solidFill>
                  <a:srgbClr val="000000"/>
                </a:solidFill>
                <a:latin typeface="Consolas"/>
              </a:rPr>
              <a:t>kw</a:t>
            </a:r>
            <a:r>
              <a:rPr lang="pl-PL" sz="2400" b="1" dirty="0">
                <a:solidFill>
                  <a:srgbClr val="000000"/>
                </a:solidFill>
                <a:latin typeface="Consolas"/>
              </a:rPr>
              <a:t>[</a:t>
            </a:r>
            <a:r>
              <a:rPr lang="pl-PL" sz="2400" b="1" dirty="0">
                <a:solidFill>
                  <a:srgbClr val="0000CF"/>
                </a:solidFill>
                <a:latin typeface="Consolas"/>
              </a:rPr>
              <a:t>1</a:t>
            </a:r>
            <a:r>
              <a:rPr lang="pl-PL" sz="2400" b="1" dirty="0">
                <a:solidFill>
                  <a:srgbClr val="000000"/>
                </a:solidFill>
                <a:latin typeface="Consolas"/>
              </a:rPr>
              <a:t>] </a:t>
            </a:r>
            <a:r>
              <a:rPr lang="pl-PL" sz="2400" b="1" i="1" dirty="0">
                <a:solidFill>
                  <a:srgbClr val="8F5902"/>
                </a:solidFill>
                <a:latin typeface="Consolas"/>
              </a:rPr>
              <a:t># =&gt; 2</a:t>
            </a:r>
          </a:p>
          <a:p>
            <a:pPr marL="45720" indent="0">
              <a:buNone/>
            </a:pPr>
            <a:r>
              <a:rPr lang="pl-PL" sz="2400" dirty="0" err="1">
                <a:solidFill>
                  <a:srgbClr val="000000"/>
                </a:solidFill>
                <a:latin typeface="Consolas"/>
              </a:rPr>
              <a:t>kw</a:t>
            </a:r>
            <a:r>
              <a:rPr lang="pl-PL" sz="2400" b="1" dirty="0">
                <a:solidFill>
                  <a:srgbClr val="000000"/>
                </a:solidFill>
                <a:latin typeface="Consolas"/>
              </a:rPr>
              <a:t>[</a:t>
            </a:r>
            <a:r>
              <a:rPr lang="pl-PL" sz="2400" b="1" dirty="0">
                <a:solidFill>
                  <a:srgbClr val="4E9A06"/>
                </a:solidFill>
                <a:latin typeface="Consolas"/>
              </a:rPr>
              <a:t>:a</a:t>
            </a:r>
            <a:r>
              <a:rPr lang="pl-PL" sz="2400" b="1" dirty="0">
                <a:solidFill>
                  <a:srgbClr val="000000"/>
                </a:solidFill>
                <a:latin typeface="Consolas"/>
              </a:rPr>
              <a:t>] </a:t>
            </a:r>
            <a:r>
              <a:rPr lang="pl-PL" sz="2400" b="1" i="1" dirty="0">
                <a:solidFill>
                  <a:srgbClr val="8F5902"/>
                </a:solidFill>
                <a:latin typeface="Consolas"/>
              </a:rPr>
              <a:t># =&gt; "b"</a:t>
            </a:r>
          </a:p>
          <a:p>
            <a:endParaRPr lang="en-US" dirty="0"/>
          </a:p>
        </p:txBody>
      </p:sp>
      <p:sp>
        <p:nvSpPr>
          <p:cNvPr id="3" name="Title 2"/>
          <p:cNvSpPr>
            <a:spLocks noGrp="1"/>
          </p:cNvSpPr>
          <p:nvPr>
            <p:ph type="title"/>
          </p:nvPr>
        </p:nvSpPr>
        <p:spPr/>
        <p:txBody>
          <a:bodyPr/>
          <a:lstStyle/>
          <a:p>
            <a:r>
              <a:rPr lang="en-US" dirty="0" smtClean="0"/>
              <a:t>The </a:t>
            </a:r>
            <a:r>
              <a:rPr lang="en-US" dirty="0" err="1" smtClean="0"/>
              <a:t>BaSICS</a:t>
            </a:r>
            <a:endParaRPr lang="en-US" dirty="0"/>
          </a:p>
        </p:txBody>
      </p:sp>
    </p:spTree>
    <p:extLst>
      <p:ext uri="{BB962C8B-B14F-4D97-AF65-F5344CB8AC3E}">
        <p14:creationId xmlns:p14="http://schemas.microsoft.com/office/powerpoint/2010/main" val="161233716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pPr marL="45720" indent="0">
              <a:buNone/>
            </a:pPr>
            <a:r>
              <a:rPr lang="en-US" i="1" dirty="0">
                <a:solidFill>
                  <a:srgbClr val="8F5902"/>
                </a:solidFill>
                <a:latin typeface="Consolas"/>
              </a:rPr>
              <a:t># strings</a:t>
            </a:r>
          </a:p>
          <a:p>
            <a:pPr marL="45720" indent="0">
              <a:buNone/>
            </a:pPr>
            <a:r>
              <a:rPr lang="en-US" dirty="0">
                <a:solidFill>
                  <a:srgbClr val="4E9A06"/>
                </a:solidFill>
                <a:latin typeface="Consolas"/>
              </a:rPr>
              <a:t>"single line"</a:t>
            </a:r>
          </a:p>
          <a:p>
            <a:pPr marL="45720" indent="0">
              <a:buNone/>
            </a:pPr>
            <a:endParaRPr lang="en-US" dirty="0">
              <a:latin typeface="Consolas"/>
            </a:endParaRPr>
          </a:p>
          <a:p>
            <a:pPr marL="45720" indent="0">
              <a:buNone/>
            </a:pPr>
            <a:r>
              <a:rPr lang="en-US" dirty="0" smtClean="0">
                <a:solidFill>
                  <a:srgbClr val="8F5902"/>
                </a:solidFill>
                <a:latin typeface="Consolas"/>
              </a:rPr>
              <a:t>"""multi</a:t>
            </a:r>
          </a:p>
          <a:p>
            <a:pPr marL="45720" indent="0">
              <a:buNone/>
            </a:pPr>
            <a:r>
              <a:rPr lang="en-US" dirty="0" smtClean="0">
                <a:solidFill>
                  <a:srgbClr val="8F5902"/>
                </a:solidFill>
                <a:latin typeface="Consolas"/>
              </a:rPr>
              <a:t>line</a:t>
            </a:r>
          </a:p>
          <a:p>
            <a:pPr marL="45720" indent="0">
              <a:buNone/>
            </a:pPr>
            <a:r>
              <a:rPr lang="en-US" dirty="0" smtClean="0">
                <a:solidFill>
                  <a:srgbClr val="8F5902"/>
                </a:solidFill>
                <a:latin typeface="Consolas"/>
              </a:rPr>
              <a:t>"""</a:t>
            </a:r>
          </a:p>
          <a:p>
            <a:pPr marL="45720" indent="0">
              <a:buNone/>
            </a:pPr>
            <a:endParaRPr lang="en-US" dirty="0">
              <a:latin typeface="Consolas"/>
            </a:endParaRPr>
          </a:p>
          <a:p>
            <a:pPr marL="45720" indent="0">
              <a:buNone/>
            </a:pPr>
            <a:r>
              <a:rPr lang="en-US" dirty="0">
                <a:solidFill>
                  <a:srgbClr val="4E9A06"/>
                </a:solidFill>
                <a:latin typeface="Consolas"/>
              </a:rPr>
              <a:t>"</a:t>
            </a:r>
            <a:r>
              <a:rPr lang="en-US" dirty="0" err="1">
                <a:solidFill>
                  <a:srgbClr val="4E9A06"/>
                </a:solidFill>
                <a:latin typeface="Consolas"/>
              </a:rPr>
              <a:t>concat</a:t>
            </a:r>
            <a:r>
              <a:rPr lang="en-US" dirty="0">
                <a:solidFill>
                  <a:srgbClr val="4E9A06"/>
                </a:solidFill>
                <a:latin typeface="Consolas"/>
              </a:rPr>
              <a:t>" </a:t>
            </a:r>
            <a:r>
              <a:rPr lang="en-US" b="1" dirty="0">
                <a:solidFill>
                  <a:srgbClr val="CE5C00"/>
                </a:solidFill>
                <a:latin typeface="Consolas"/>
              </a:rPr>
              <a:t>&lt;&gt; </a:t>
            </a:r>
            <a:r>
              <a:rPr lang="en-US" b="1" dirty="0">
                <a:solidFill>
                  <a:srgbClr val="4E9A06"/>
                </a:solidFill>
                <a:latin typeface="Consolas"/>
              </a:rPr>
              <a:t>"</a:t>
            </a:r>
            <a:r>
              <a:rPr lang="en-US" b="1" dirty="0" err="1">
                <a:solidFill>
                  <a:srgbClr val="4E9A06"/>
                </a:solidFill>
                <a:latin typeface="Consolas"/>
              </a:rPr>
              <a:t>enated</a:t>
            </a:r>
            <a:r>
              <a:rPr lang="en-US" b="1" dirty="0">
                <a:solidFill>
                  <a:srgbClr val="4E9A06"/>
                </a:solidFill>
                <a:latin typeface="Consolas"/>
              </a:rPr>
              <a:t>"</a:t>
            </a:r>
          </a:p>
          <a:p>
            <a:pPr marL="45720" indent="0">
              <a:buNone/>
            </a:pPr>
            <a:endParaRPr lang="en-US" dirty="0">
              <a:latin typeface="Consolas"/>
            </a:endParaRPr>
          </a:p>
          <a:p>
            <a:pPr marL="45720" indent="0">
              <a:buNone/>
            </a:pPr>
            <a:r>
              <a:rPr lang="en-US" dirty="0">
                <a:solidFill>
                  <a:srgbClr val="000000"/>
                </a:solidFill>
                <a:latin typeface="Consolas"/>
              </a:rPr>
              <a:t>x </a:t>
            </a:r>
            <a:r>
              <a:rPr lang="en-US" b="1" dirty="0">
                <a:solidFill>
                  <a:srgbClr val="CE5C00"/>
                </a:solidFill>
                <a:latin typeface="Consolas"/>
              </a:rPr>
              <a:t>= </a:t>
            </a:r>
            <a:r>
              <a:rPr lang="en-US" b="1" dirty="0">
                <a:solidFill>
                  <a:srgbClr val="4E9A06"/>
                </a:solidFill>
                <a:latin typeface="Consolas"/>
              </a:rPr>
              <a:t>"</a:t>
            </a:r>
            <a:r>
              <a:rPr lang="en-US" b="1" dirty="0" err="1">
                <a:solidFill>
                  <a:srgbClr val="4E9A06"/>
                </a:solidFill>
                <a:latin typeface="Consolas"/>
              </a:rPr>
              <a:t>polated</a:t>
            </a:r>
            <a:r>
              <a:rPr lang="en-US" b="1" dirty="0">
                <a:solidFill>
                  <a:srgbClr val="4E9A06"/>
                </a:solidFill>
                <a:latin typeface="Consolas"/>
              </a:rPr>
              <a:t>"</a:t>
            </a:r>
          </a:p>
          <a:p>
            <a:pPr marL="45720" indent="0">
              <a:buNone/>
            </a:pPr>
            <a:r>
              <a:rPr lang="en-US" dirty="0">
                <a:solidFill>
                  <a:srgbClr val="4E9A06"/>
                </a:solidFill>
                <a:latin typeface="Consolas"/>
              </a:rPr>
              <a:t>"inter#{</a:t>
            </a:r>
            <a:r>
              <a:rPr lang="en-US" dirty="0">
                <a:solidFill>
                  <a:srgbClr val="000000"/>
                </a:solidFill>
                <a:latin typeface="Consolas"/>
              </a:rPr>
              <a:t>x</a:t>
            </a:r>
            <a:r>
              <a:rPr lang="en-US" dirty="0" smtClean="0">
                <a:solidFill>
                  <a:srgbClr val="4E9A06"/>
                </a:solidFill>
                <a:latin typeface="Consolas"/>
              </a:rPr>
              <a:t>}”</a:t>
            </a:r>
            <a:endParaRPr lang="en-US" dirty="0">
              <a:latin typeface="Consolas"/>
            </a:endParaRPr>
          </a:p>
          <a:p>
            <a:pPr marL="45720" indent="0">
              <a:buNone/>
            </a:pPr>
            <a:r>
              <a:rPr lang="en-US" i="1" dirty="0">
                <a:solidFill>
                  <a:srgbClr val="8F5902"/>
                </a:solidFill>
                <a:latin typeface="Consolas"/>
              </a:rPr>
              <a:t># regular expressions</a:t>
            </a:r>
          </a:p>
          <a:p>
            <a:pPr marL="45720" indent="0">
              <a:buNone/>
            </a:pPr>
            <a:r>
              <a:rPr lang="nl-NL" dirty="0" err="1">
                <a:solidFill>
                  <a:srgbClr val="000000"/>
                </a:solidFill>
                <a:latin typeface="Consolas"/>
              </a:rPr>
              <a:t>Regex</a:t>
            </a:r>
            <a:r>
              <a:rPr lang="nl-NL" b="1" dirty="0" err="1">
                <a:solidFill>
                  <a:srgbClr val="CE5C00"/>
                </a:solidFill>
                <a:latin typeface="Consolas"/>
              </a:rPr>
              <a:t>.</a:t>
            </a:r>
            <a:r>
              <a:rPr lang="nl-NL" b="1" dirty="0" err="1">
                <a:solidFill>
                  <a:srgbClr val="000000"/>
                </a:solidFill>
                <a:latin typeface="Consolas"/>
              </a:rPr>
              <a:t>run</a:t>
            </a:r>
            <a:r>
              <a:rPr lang="nl-NL" b="1" dirty="0">
                <a:solidFill>
                  <a:srgbClr val="000000"/>
                </a:solidFill>
                <a:latin typeface="Consolas"/>
              </a:rPr>
              <a:t> </a:t>
            </a:r>
            <a:r>
              <a:rPr lang="nl-NL" b="1" dirty="0">
                <a:solidFill>
                  <a:srgbClr val="4E9A06"/>
                </a:solidFill>
                <a:latin typeface="Consolas"/>
              </a:rPr>
              <a:t>%r/</a:t>
            </a:r>
            <a:r>
              <a:rPr lang="nl-NL" b="1" dirty="0" err="1">
                <a:solidFill>
                  <a:srgbClr val="4E9A06"/>
                </a:solidFill>
                <a:latin typeface="Consolas"/>
              </a:rPr>
              <a:t>foo</a:t>
            </a:r>
            <a:r>
              <a:rPr lang="nl-NL" b="1" dirty="0">
                <a:solidFill>
                  <a:srgbClr val="4E9A06"/>
                </a:solidFill>
                <a:latin typeface="Consolas"/>
              </a:rPr>
              <a:t>/</a:t>
            </a:r>
            <a:r>
              <a:rPr lang="nl-NL" b="1" dirty="0">
                <a:solidFill>
                  <a:srgbClr val="000000"/>
                </a:solidFill>
                <a:latin typeface="Consolas"/>
              </a:rPr>
              <a:t>, </a:t>
            </a:r>
            <a:r>
              <a:rPr lang="nl-NL" b="1" dirty="0">
                <a:solidFill>
                  <a:srgbClr val="4E9A06"/>
                </a:solidFill>
                <a:latin typeface="Consolas"/>
              </a:rPr>
              <a:t>"</a:t>
            </a:r>
            <a:r>
              <a:rPr lang="nl-NL" b="1" dirty="0" err="1">
                <a:solidFill>
                  <a:srgbClr val="4E9A06"/>
                </a:solidFill>
                <a:latin typeface="Consolas"/>
              </a:rPr>
              <a:t>foo</a:t>
            </a:r>
            <a:r>
              <a:rPr lang="nl-NL" b="1" dirty="0">
                <a:solidFill>
                  <a:srgbClr val="4E9A06"/>
                </a:solidFill>
                <a:latin typeface="Consolas"/>
              </a:rPr>
              <a:t> bar" </a:t>
            </a:r>
            <a:r>
              <a:rPr lang="nl-NL" b="1" i="1" dirty="0">
                <a:solidFill>
                  <a:srgbClr val="8F5902"/>
                </a:solidFill>
                <a:latin typeface="Consolas"/>
              </a:rPr>
              <a:t># =&gt; ["</a:t>
            </a:r>
            <a:r>
              <a:rPr lang="nl-NL" b="1" i="1" dirty="0" err="1">
                <a:solidFill>
                  <a:srgbClr val="8F5902"/>
                </a:solidFill>
                <a:latin typeface="Consolas"/>
              </a:rPr>
              <a:t>foo</a:t>
            </a:r>
            <a:r>
              <a:rPr lang="nl-NL" b="1" i="1" dirty="0">
                <a:solidFill>
                  <a:srgbClr val="8F5902"/>
                </a:solidFill>
                <a:latin typeface="Consolas"/>
              </a:rPr>
              <a:t>"]</a:t>
            </a:r>
          </a:p>
          <a:p>
            <a:pPr marL="45720" indent="0">
              <a:buNone/>
            </a:pPr>
            <a:endParaRPr lang="en-US" dirty="0"/>
          </a:p>
        </p:txBody>
      </p:sp>
      <p:sp>
        <p:nvSpPr>
          <p:cNvPr id="3" name="Title 2"/>
          <p:cNvSpPr>
            <a:spLocks noGrp="1"/>
          </p:cNvSpPr>
          <p:nvPr>
            <p:ph type="title"/>
          </p:nvPr>
        </p:nvSpPr>
        <p:spPr/>
        <p:txBody>
          <a:bodyPr/>
          <a:lstStyle/>
          <a:p>
            <a:r>
              <a:rPr lang="en-US" dirty="0" smtClean="0"/>
              <a:t>THE BASICS</a:t>
            </a:r>
            <a:endParaRPr lang="en-US" dirty="0"/>
          </a:p>
        </p:txBody>
      </p:sp>
    </p:spTree>
    <p:extLst>
      <p:ext uri="{BB962C8B-B14F-4D97-AF65-F5344CB8AC3E}">
        <p14:creationId xmlns:p14="http://schemas.microsoft.com/office/powerpoint/2010/main" val="1407380312"/>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Grid">
  <a:themeElements>
    <a:clrScheme name="Grid">
      <a:dk1>
        <a:sysClr val="windowText" lastClr="000000"/>
      </a:dk1>
      <a:lt1>
        <a:sysClr val="window" lastClr="FFFFFF"/>
      </a:lt1>
      <a:dk2>
        <a:srgbClr val="534949"/>
      </a:dk2>
      <a:lt2>
        <a:srgbClr val="CCD1B9"/>
      </a:lt2>
      <a:accent1>
        <a:srgbClr val="C66951"/>
      </a:accent1>
      <a:accent2>
        <a:srgbClr val="BF974D"/>
      </a:accent2>
      <a:accent3>
        <a:srgbClr val="928B70"/>
      </a:accent3>
      <a:accent4>
        <a:srgbClr val="87706B"/>
      </a:accent4>
      <a:accent5>
        <a:srgbClr val="94734E"/>
      </a:accent5>
      <a:accent6>
        <a:srgbClr val="6F777D"/>
      </a:accent6>
      <a:hlink>
        <a:srgbClr val="CC9900"/>
      </a:hlink>
      <a:folHlink>
        <a:srgbClr val="C0C0C0"/>
      </a:folHlink>
    </a:clrScheme>
    <a:fontScheme name="Grid">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ajorFont>
      <a:min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inorFont>
    </a:fontScheme>
    <a:fmtScheme name="Grid">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effectStyle>
        <a:effectStyle>
          <a:effectLst>
            <a:outerShdw blurRad="31750" dist="25400" dir="5400000" rotWithShape="0">
              <a:srgbClr val="000000">
                <a:alpha val="5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solidFill>
          <a:schemeClr val="phClr">
            <a:tint val="90000"/>
            <a:shade val="93000"/>
            <a:satMod val="150000"/>
          </a:schemeClr>
        </a:solidFill>
        <a:blipFill rotWithShape="1">
          <a:blip xmlns:r="http://schemas.openxmlformats.org/officeDocument/2006/relationships" r:embed="rId1">
            <a:duotone>
              <a:schemeClr val="phClr">
                <a:tint val="95000"/>
              </a:schemeClr>
              <a:schemeClr val="phClr">
                <a:shade val="93000"/>
                <a:satMod val="11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Grid.thmx</Template>
  <TotalTime>9636</TotalTime>
  <Words>4955</Words>
  <Application>Microsoft Macintosh PowerPoint</Application>
  <PresentationFormat>On-screen Show (4:3)</PresentationFormat>
  <Paragraphs>669</Paragraphs>
  <Slides>63</Slides>
  <Notes>44</Notes>
  <HiddenSlides>7</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Grid</vt:lpstr>
      <vt:lpstr>PowerPoint Presentation</vt:lpstr>
      <vt:lpstr>PowerPoint Presentation</vt:lpstr>
      <vt:lpstr>PowerPoint Presentation</vt:lpstr>
      <vt:lpstr>What is elixir?</vt:lpstr>
      <vt:lpstr>PowerPoint Presentation</vt:lpstr>
      <vt:lpstr>WHY ELIXIR?</vt:lpstr>
      <vt:lpstr>The BASICS</vt:lpstr>
      <vt:lpstr>The BaSICS</vt:lpstr>
      <vt:lpstr>THE BASICS</vt:lpstr>
      <vt:lpstr>HIGHER ORDER FUNCTIONS</vt:lpstr>
      <vt:lpstr>Partial Application</vt:lpstr>
      <vt:lpstr>Partial Application</vt:lpstr>
      <vt:lpstr>Pattern matching</vt:lpstr>
      <vt:lpstr>PowerPoint Presentation</vt:lpstr>
      <vt:lpstr>PowerPoint Presentation</vt:lpstr>
      <vt:lpstr>PowerPoint Presentation</vt:lpstr>
      <vt:lpstr>PowerPoint Presentation</vt:lpstr>
      <vt:lpstr>PowerPoint Presentation</vt:lpstr>
      <vt:lpstr>Pattern Matching </vt:lpstr>
      <vt:lpstr>Pattern Matching</vt:lpstr>
      <vt:lpstr>PATTERN MATCHING</vt:lpstr>
      <vt:lpstr>GUARDS</vt:lpstr>
      <vt:lpstr>GUARDS</vt:lpstr>
      <vt:lpstr>GUARDS</vt:lpstr>
      <vt:lpstr>RECORDS</vt:lpstr>
      <vt:lpstr>RECORDS</vt:lpstr>
      <vt:lpstr>RECORDS</vt:lpstr>
      <vt:lpstr>Protocols</vt:lpstr>
      <vt:lpstr>PROTOCOLS</vt:lpstr>
      <vt:lpstr>PowerPoint Presentation</vt:lpstr>
      <vt:lpstr>MACROS</vt:lpstr>
      <vt:lpstr>MACROS</vt:lpstr>
      <vt:lpstr>MACROS</vt:lpstr>
      <vt:lpstr>MACROS</vt:lpstr>
      <vt:lpstr>MACROS</vt:lpstr>
      <vt:lpstr>SPAWNING PROCESSES</vt:lpstr>
      <vt:lpstr>ACTOR MODEL</vt:lpstr>
      <vt:lpstr>SPAWNING</vt:lpstr>
      <vt:lpstr>SENDING MESSAGES</vt:lpstr>
      <vt:lpstr>Staying ALIVE</vt:lpstr>
      <vt:lpstr>PowerPoint Presentation</vt:lpstr>
      <vt:lpstr>PROCESS REGISTRY</vt:lpstr>
      <vt:lpstr>VIEWING PROCESSES </vt:lpstr>
      <vt:lpstr>David CHISNELL</vt:lpstr>
      <vt:lpstr>PowerPoint Presentation</vt:lpstr>
      <vt:lpstr>PowerPoint Presentation</vt:lpstr>
      <vt:lpstr>PowerPoint Presentation</vt:lpstr>
      <vt:lpstr>PowerPoint Presentation</vt:lpstr>
      <vt:lpstr>Learn You Some Erlang </vt:lpstr>
      <vt:lpstr>PowerPoint Presentation</vt:lpstr>
      <vt:lpstr>DISTRIBUTED ELIXIR</vt:lpstr>
      <vt:lpstr>PowerPoint Presentation</vt:lpstr>
      <vt:lpstr>PowerPoint Presentation</vt:lpstr>
      <vt:lpstr>AND NOW, A BRIEF DEMONSTRATION</vt:lpstr>
      <vt:lpstr>ODDITIES</vt:lpstr>
      <vt:lpstr>ODDITIES</vt:lpstr>
      <vt:lpstr>Error MESSAGES</vt:lpstr>
      <vt:lpstr>Error MESSAGES</vt:lpstr>
      <vt:lpstr>Error MESSAGES</vt:lpstr>
      <vt:lpstr>String Coercion</vt:lpstr>
      <vt:lpstr>ECOSYSTEM</vt:lpstr>
      <vt:lpstr>REFERENCES </vt:lpstr>
      <vt:lpstr>PowerPoint Presentation</vt:lpstr>
    </vt:vector>
  </TitlesOfParts>
  <Company>Cerner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 Gorman</dc:creator>
  <cp:lastModifiedBy>Will Gorman</cp:lastModifiedBy>
  <cp:revision>178</cp:revision>
  <dcterms:created xsi:type="dcterms:W3CDTF">2013-09-28T18:56:08Z</dcterms:created>
  <dcterms:modified xsi:type="dcterms:W3CDTF">2013-10-29T17:08:32Z</dcterms:modified>
</cp:coreProperties>
</file>

<file path=docProps/thumbnail.jpeg>
</file>